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43A73-B9EB-4681-9A78-6CA4E7E8686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DBF2B-42A1-4724-907D-513A5C3F3E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862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DBF2B-42A1-4724-907D-513A5C3F3E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45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Anstieg um fast das 13 fache!!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DBF2B-42A1-4724-907D-513A5C3F3E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56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Ann-Katrin Arning - Vergleich von Verfahren zur Anomalieerkennung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9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Ann-Katrin Arning - Vergleich von Verfahren zur Anomalieerkennung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4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Ann-Katrin Arning - Vergleich von Verfahren zur Anomalieerkennung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25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Ann-Katrin Arning - Vergleich von Verfahren zur Anomalieerkennung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97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Ann-Katrin Arning - Vergleich von Verfahren zur Anomalieerkennung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2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Ann-Katrin Arning - Vergleich von Verfahren zur Anomalieerkennung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3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Ann-Katrin Arning - Vergleich von Verfahren zur Anomalieerkennung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91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Ann-Katrin Arning - Vergleich von Verfahren zur Anomalieerkennung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Ann-Katrin Arning - Vergleich von Verfahren zur Anomalieerkennung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19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Ann-Katrin Arning - Vergleich von Verfahren zur Anomalieerkennung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01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Ann-Katrin Arning - Vergleich von Verfahren zur Anomalieerkennung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8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Ann-Katrin Arning - Vergleich von Verfahren zur Anomalieerkennung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9274F-B1A1-43B4-9A0C-9A893B92DE3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2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3115" y="1297354"/>
            <a:ext cx="8137769" cy="2415809"/>
          </a:xfrm>
        </p:spPr>
        <p:txBody>
          <a:bodyPr>
            <a:normAutofit fontScale="90000"/>
          </a:bodyPr>
          <a:lstStyle/>
          <a:p>
            <a:r>
              <a:rPr lang="de-DE" sz="5300" dirty="0" smtClean="0"/>
              <a:t>Monitoring von </a:t>
            </a:r>
            <a:r>
              <a:rPr lang="de-DE" sz="5300" dirty="0" err="1" smtClean="0"/>
              <a:t>Cyber</a:t>
            </a:r>
            <a:r>
              <a:rPr lang="de-DE" sz="5300" dirty="0" smtClean="0"/>
              <a:t> Attacken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5300" b="1" dirty="0" smtClean="0">
                <a:solidFill>
                  <a:schemeClr val="accent1">
                    <a:lumMod val="50000"/>
                  </a:schemeClr>
                </a:solidFill>
              </a:rPr>
              <a:t>Vergleich von Verfahren zur Anomalieerkennung</a:t>
            </a:r>
            <a:endParaRPr lang="en-US" sz="53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4110038"/>
            <a:ext cx="6858000" cy="1655762"/>
          </a:xfrm>
        </p:spPr>
        <p:txBody>
          <a:bodyPr>
            <a:normAutofit fontScale="92500"/>
          </a:bodyPr>
          <a:lstStyle/>
          <a:p>
            <a:r>
              <a:rPr lang="de-DE" dirty="0" smtClean="0"/>
              <a:t>Präsentation Hauptseminar im Fachgebiet Informations- und Wissensmanagement im WS 2016/2017</a:t>
            </a:r>
          </a:p>
          <a:p>
            <a:r>
              <a:rPr lang="de-DE" dirty="0" smtClean="0"/>
              <a:t>Ann-Katrin Arning</a:t>
            </a:r>
          </a:p>
          <a:p>
            <a:r>
              <a:rPr lang="de-DE" dirty="0" smtClean="0"/>
              <a:t>27.01.2017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5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Statistical-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based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Analyse von Dateizugriffen (1)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Zwei Ansätze</a:t>
            </a:r>
          </a:p>
          <a:p>
            <a:pPr lvl="1"/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Informationsgehalt eines Dokumentes</a:t>
            </a:r>
          </a:p>
          <a:p>
            <a:pPr lvl="2"/>
            <a:r>
              <a:rPr lang="de-DE" dirty="0" smtClean="0"/>
              <a:t>Informationsgehalt abhängig von der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Position innerhalb eines Systems </a:t>
            </a:r>
            <a:r>
              <a:rPr lang="de-DE" dirty="0" smtClean="0"/>
              <a:t>und den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Zugriffen der Nutzer</a:t>
            </a:r>
            <a:r>
              <a:rPr lang="de-DE" dirty="0" smtClean="0"/>
              <a:t> darauf</a:t>
            </a:r>
          </a:p>
          <a:p>
            <a:pPr lvl="2"/>
            <a:r>
              <a:rPr lang="de-DE" dirty="0" smtClean="0"/>
              <a:t>Nutzer besitzt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übliches Verhalten: </a:t>
            </a:r>
            <a:r>
              <a:rPr lang="de-DE" dirty="0" smtClean="0"/>
              <a:t>Zugriffe auf Dokumente mit ähnlichem Informationsgehalt oder maximalem Informationsgehalt.</a:t>
            </a:r>
          </a:p>
          <a:p>
            <a:pPr lvl="2"/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Weicht Zugriff von normalem Verhalten ab</a:t>
            </a:r>
            <a:r>
              <a:rPr lang="de-DE" dirty="0" smtClean="0"/>
              <a:t>, wird eine Anomalie erkannt</a:t>
            </a:r>
          </a:p>
          <a:p>
            <a:pPr lvl="1"/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Zugriffsprofil eines Nutzers</a:t>
            </a:r>
          </a:p>
          <a:p>
            <a:pPr lvl="2"/>
            <a:r>
              <a:rPr lang="de-DE" dirty="0" smtClean="0"/>
              <a:t>Suchverhalten kann bestimmt werden durch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Anzahl an Dateizugriffen </a:t>
            </a:r>
            <a:r>
              <a:rPr lang="de-DE" dirty="0" smtClean="0"/>
              <a:t>(wie zielgerichtet ist die Suche?)</a:t>
            </a:r>
          </a:p>
          <a:p>
            <a:pPr lvl="2"/>
            <a:r>
              <a:rPr lang="de-DE" dirty="0" smtClean="0"/>
              <a:t>Nutzerprofil enthält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Informationen über Suchverhalten</a:t>
            </a:r>
          </a:p>
          <a:p>
            <a:pPr lvl="2"/>
            <a:r>
              <a:rPr lang="de-DE" dirty="0" smtClean="0"/>
              <a:t>je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größer Anzahl der Dateizugriffe </a:t>
            </a:r>
            <a:r>
              <a:rPr lang="de-DE" dirty="0" smtClean="0"/>
              <a:t>und je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weniger zielgerichtetes Suchen</a:t>
            </a:r>
            <a:r>
              <a:rPr lang="de-DE" dirty="0" smtClean="0"/>
              <a:t>, desto eher Anomalie.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86050" y="6401991"/>
            <a:ext cx="4456478" cy="273844"/>
          </a:xfrm>
        </p:spPr>
        <p:txBody>
          <a:bodyPr/>
          <a:lstStyle/>
          <a:p>
            <a:r>
              <a:rPr lang="de-DE" dirty="0" smtClean="0"/>
              <a:t>Ann-Katrin Arning - Vergleich von Verfahren zur Anomalieerkennung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9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Statistical-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based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Analyse von Dateizugriffen (2)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2177316"/>
            <a:ext cx="7886700" cy="41790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Ziel</a:t>
            </a:r>
            <a:r>
              <a:rPr lang="de-DE" dirty="0" smtClean="0"/>
              <a:t> der vorgestellten Verfahren:</a:t>
            </a:r>
          </a:p>
          <a:p>
            <a:pPr lvl="1"/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Spionage</a:t>
            </a:r>
            <a:r>
              <a:rPr lang="de-DE" dirty="0" smtClean="0"/>
              <a:t> vertraulicher (Firmen-)Daten aufdecken</a:t>
            </a:r>
          </a:p>
          <a:p>
            <a:pPr lvl="1"/>
            <a:r>
              <a:rPr lang="de-DE" dirty="0" smtClean="0"/>
              <a:t>ausgelegt auf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natürliche Personen </a:t>
            </a:r>
            <a:r>
              <a:rPr lang="de-DE" dirty="0" smtClean="0"/>
              <a:t>(z. B. Mitarbeiter)</a:t>
            </a:r>
          </a:p>
          <a:p>
            <a:pPr lvl="1"/>
            <a:endParaRPr lang="de-DE" dirty="0" smtClean="0"/>
          </a:p>
          <a:p>
            <a:pPr marL="0" indent="0">
              <a:buNone/>
            </a:pPr>
            <a:r>
              <a:rPr lang="de-DE" b="1" dirty="0" smtClean="0"/>
              <a:t>Aber: Kann Spionage auch im Fall von </a:t>
            </a:r>
            <a:r>
              <a:rPr lang="de-DE" b="1" dirty="0" smtClean="0">
                <a:solidFill>
                  <a:schemeClr val="accent1">
                    <a:lumMod val="50000"/>
                  </a:schemeClr>
                </a:solidFill>
              </a:rPr>
              <a:t>Maskierung</a:t>
            </a:r>
            <a:r>
              <a:rPr lang="de-DE" b="1" dirty="0" smtClean="0"/>
              <a:t> aufdecken, daher </a:t>
            </a:r>
            <a:r>
              <a:rPr lang="de-DE" b="1" dirty="0" smtClean="0">
                <a:solidFill>
                  <a:schemeClr val="accent1">
                    <a:lumMod val="50000"/>
                  </a:schemeClr>
                </a:solidFill>
              </a:rPr>
              <a:t>auch für </a:t>
            </a:r>
            <a:r>
              <a:rPr lang="de-DE" b="1" dirty="0" err="1" smtClean="0">
                <a:solidFill>
                  <a:schemeClr val="accent1">
                    <a:lumMod val="50000"/>
                  </a:schemeClr>
                </a:solidFill>
              </a:rPr>
              <a:t>Cyber</a:t>
            </a:r>
            <a:r>
              <a:rPr lang="de-DE" b="1" dirty="0" smtClean="0">
                <a:solidFill>
                  <a:schemeClr val="accent1">
                    <a:lumMod val="50000"/>
                  </a:schemeClr>
                </a:solidFill>
              </a:rPr>
              <a:t> Attacken anwendbar</a:t>
            </a:r>
            <a:r>
              <a:rPr lang="de-DE" b="1" dirty="0" smtClean="0"/>
              <a:t>. </a:t>
            </a:r>
          </a:p>
          <a:p>
            <a:pPr marL="0" indent="0">
              <a:buNone/>
            </a:pPr>
            <a:endParaRPr lang="de-DE" sz="1200" b="1" dirty="0" smtClean="0"/>
          </a:p>
          <a:p>
            <a:pPr marL="0" indent="0">
              <a:buNone/>
            </a:pPr>
            <a:r>
              <a:rPr lang="de-DE" sz="1300" dirty="0" smtClean="0"/>
              <a:t>Vgl. zu letzten beiden </a:t>
            </a:r>
            <a:r>
              <a:rPr lang="de-DE" sz="1300" dirty="0"/>
              <a:t>Folien </a:t>
            </a:r>
            <a:br>
              <a:rPr lang="de-DE" sz="1300" dirty="0"/>
            </a:br>
            <a:r>
              <a:rPr lang="de-DE" sz="1300" dirty="0" smtClean="0"/>
              <a:t>Christopher Gates, </a:t>
            </a:r>
            <a:r>
              <a:rPr lang="de-DE" sz="1300" dirty="0" err="1" smtClean="0"/>
              <a:t>Ninghui</a:t>
            </a:r>
            <a:r>
              <a:rPr lang="de-DE" sz="1300" dirty="0" smtClean="0"/>
              <a:t> Li, </a:t>
            </a:r>
            <a:r>
              <a:rPr lang="de-DE" sz="1300" dirty="0" err="1" smtClean="0"/>
              <a:t>Zenglin</a:t>
            </a:r>
            <a:r>
              <a:rPr lang="de-DE" sz="1300" dirty="0" smtClean="0"/>
              <a:t> </a:t>
            </a:r>
            <a:r>
              <a:rPr lang="de-DE" sz="1300" dirty="0" err="1" smtClean="0"/>
              <a:t>Xu</a:t>
            </a:r>
            <a:r>
              <a:rPr lang="de-DE" sz="1300" dirty="0" smtClean="0"/>
              <a:t>, Suresh N. </a:t>
            </a:r>
            <a:r>
              <a:rPr lang="de-DE" sz="1300" dirty="0" err="1" smtClean="0"/>
              <a:t>Chari</a:t>
            </a:r>
            <a:r>
              <a:rPr lang="de-DE" sz="1300" dirty="0" smtClean="0"/>
              <a:t>, Ian </a:t>
            </a:r>
            <a:r>
              <a:rPr lang="de-DE" sz="1300" dirty="0" err="1" smtClean="0"/>
              <a:t>Molloy</a:t>
            </a:r>
            <a:r>
              <a:rPr lang="de-DE" sz="1300" dirty="0" smtClean="0"/>
              <a:t>, </a:t>
            </a:r>
            <a:r>
              <a:rPr lang="de-DE" sz="1300" dirty="0" err="1" smtClean="0"/>
              <a:t>Youngja</a:t>
            </a:r>
            <a:r>
              <a:rPr lang="de-DE" sz="1300" dirty="0" smtClean="0"/>
              <a:t> Park: </a:t>
            </a:r>
            <a:r>
              <a:rPr lang="de-DE" sz="1300" b="1" dirty="0" err="1"/>
              <a:t>Detecting</a:t>
            </a:r>
            <a:r>
              <a:rPr lang="de-DE" sz="1300" b="1" dirty="0"/>
              <a:t> Insider Information </a:t>
            </a:r>
            <a:r>
              <a:rPr lang="de-DE" sz="1300" b="1" dirty="0" err="1"/>
              <a:t>Theft</a:t>
            </a:r>
            <a:r>
              <a:rPr lang="de-DE" sz="1300" b="1" dirty="0"/>
              <a:t> </a:t>
            </a:r>
            <a:r>
              <a:rPr lang="de-DE" sz="1300" b="1" dirty="0" err="1"/>
              <a:t>Using</a:t>
            </a:r>
            <a:r>
              <a:rPr lang="de-DE" sz="1300" b="1" dirty="0"/>
              <a:t> Features </a:t>
            </a:r>
            <a:r>
              <a:rPr lang="de-DE" sz="1300" b="1" dirty="0" err="1"/>
              <a:t>from</a:t>
            </a:r>
            <a:r>
              <a:rPr lang="de-DE" sz="1300" b="1" dirty="0"/>
              <a:t> File Access Logs</a:t>
            </a:r>
            <a:r>
              <a:rPr lang="de-DE" sz="1300" dirty="0"/>
              <a:t>. In: Miroslaw </a:t>
            </a:r>
            <a:r>
              <a:rPr lang="de-DE" sz="1300" dirty="0" err="1"/>
              <a:t>Kutylowski</a:t>
            </a:r>
            <a:r>
              <a:rPr lang="de-DE" sz="1300" dirty="0"/>
              <a:t>, </a:t>
            </a:r>
            <a:r>
              <a:rPr lang="de-DE" sz="1300" dirty="0" err="1"/>
              <a:t>Jaideep</a:t>
            </a:r>
            <a:r>
              <a:rPr lang="de-DE" sz="1300" dirty="0"/>
              <a:t> </a:t>
            </a:r>
            <a:r>
              <a:rPr lang="de-DE" sz="1300" dirty="0" err="1"/>
              <a:t>Vaidya</a:t>
            </a:r>
            <a:r>
              <a:rPr lang="de-DE" sz="1300" dirty="0"/>
              <a:t> (Hrsg.): Computer Security – ESORICS 2014: 19th European Symposium on Research in Computer Security, Wroclaw, </a:t>
            </a:r>
            <a:r>
              <a:rPr lang="de-DE" sz="1300" dirty="0" err="1"/>
              <a:t>Poland</a:t>
            </a:r>
            <a:r>
              <a:rPr lang="de-DE" sz="1300" dirty="0"/>
              <a:t>, September 7-11, 2014. </a:t>
            </a:r>
            <a:r>
              <a:rPr lang="de-DE" sz="1300" dirty="0" err="1"/>
              <a:t>Proceedings</a:t>
            </a:r>
            <a:r>
              <a:rPr lang="de-DE" sz="1300" dirty="0"/>
              <a:t>, Part I. Springer-Verlag, Cham, Heidelberg, New York, Dordrecht, London 2014, S. </a:t>
            </a:r>
            <a:r>
              <a:rPr lang="de-DE" sz="1300" dirty="0" smtClean="0"/>
              <a:t>383-400.</a:t>
            </a:r>
            <a:br>
              <a:rPr lang="de-DE" sz="1300" dirty="0" smtClean="0"/>
            </a:br>
            <a:r>
              <a:rPr lang="en-US" sz="1300" dirty="0" err="1" smtClean="0"/>
              <a:t>Malek</a:t>
            </a:r>
            <a:r>
              <a:rPr lang="en-US" sz="1300" dirty="0" smtClean="0"/>
              <a:t> </a:t>
            </a:r>
            <a:r>
              <a:rPr lang="en-US" sz="1300" dirty="0"/>
              <a:t>B. Salem, </a:t>
            </a:r>
            <a:r>
              <a:rPr lang="en-US" sz="1300" dirty="0" smtClean="0"/>
              <a:t>Salvatore </a:t>
            </a:r>
            <a:r>
              <a:rPr lang="en-US" sz="1300" dirty="0"/>
              <a:t>J. </a:t>
            </a:r>
            <a:r>
              <a:rPr lang="en-US" sz="1300" dirty="0" err="1"/>
              <a:t>Stolfo</a:t>
            </a:r>
            <a:r>
              <a:rPr lang="en-US" sz="1300" dirty="0"/>
              <a:t>: </a:t>
            </a:r>
            <a:r>
              <a:rPr lang="en-US" sz="1300" b="1" dirty="0"/>
              <a:t>Modeling User Search Behavior for Masquerade Detection</a:t>
            </a:r>
            <a:r>
              <a:rPr lang="en-US" sz="1300" dirty="0"/>
              <a:t>. In: Robin Sommer, </a:t>
            </a:r>
            <a:r>
              <a:rPr lang="en-US" sz="1300" dirty="0" err="1"/>
              <a:t>Davide</a:t>
            </a:r>
            <a:r>
              <a:rPr lang="en-US" sz="1300" dirty="0"/>
              <a:t> </a:t>
            </a:r>
            <a:r>
              <a:rPr lang="en-US" sz="1300" dirty="0" err="1"/>
              <a:t>Balzarotti</a:t>
            </a:r>
            <a:r>
              <a:rPr lang="en-US" sz="1300" dirty="0"/>
              <a:t>, </a:t>
            </a:r>
            <a:r>
              <a:rPr lang="en-US" sz="1300" dirty="0" err="1"/>
              <a:t>Gregor</a:t>
            </a:r>
            <a:r>
              <a:rPr lang="en-US" sz="1300" dirty="0"/>
              <a:t> Maier (</a:t>
            </a:r>
            <a:r>
              <a:rPr lang="en-US" sz="1300" dirty="0" err="1"/>
              <a:t>Hrsg</a:t>
            </a:r>
            <a:r>
              <a:rPr lang="en-US" sz="1300" dirty="0"/>
              <a:t>.): Recent Advances in Intrusion Detection. Springer-</a:t>
            </a:r>
            <a:r>
              <a:rPr lang="en-US" sz="1300" dirty="0" err="1"/>
              <a:t>Verlag</a:t>
            </a:r>
            <a:r>
              <a:rPr lang="en-US" sz="1300" dirty="0"/>
              <a:t>, Berlin, Heidelberg 2011, S. 181-200. </a:t>
            </a:r>
            <a:endParaRPr lang="de-DE" sz="13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88198" y="6356351"/>
            <a:ext cx="4567604" cy="365125"/>
          </a:xfrm>
        </p:spPr>
        <p:txBody>
          <a:bodyPr/>
          <a:lstStyle/>
          <a:p>
            <a:r>
              <a:rPr lang="de-DE" dirty="0" smtClean="0"/>
              <a:t>Ann-Katrin Arning - Vergleich von Verfahren zur Anomalieerkennung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25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Machine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learning-based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Analyse von Log-Dateien (1)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wichtige Log-Dateien </a:t>
            </a:r>
            <a:r>
              <a:rPr lang="de-DE" dirty="0" smtClean="0"/>
              <a:t>im System:</a:t>
            </a:r>
          </a:p>
          <a:p>
            <a:pPr lvl="1"/>
            <a:r>
              <a:rPr lang="de-DE" dirty="0" smtClean="0"/>
              <a:t>Firewall Logs</a:t>
            </a:r>
          </a:p>
          <a:p>
            <a:pPr lvl="1"/>
            <a:r>
              <a:rPr lang="de-DE" dirty="0" smtClean="0"/>
              <a:t>Logs von Anwendungsservern</a:t>
            </a:r>
          </a:p>
          <a:p>
            <a:pPr lvl="1"/>
            <a:r>
              <a:rPr lang="de-DE" dirty="0" smtClean="0"/>
              <a:t>Tools zur Leistungsmessung</a:t>
            </a:r>
          </a:p>
          <a:p>
            <a:pPr lvl="1"/>
            <a:r>
              <a:rPr lang="de-DE" dirty="0" smtClean="0"/>
              <a:t>Logs von Intrusion </a:t>
            </a:r>
            <a:r>
              <a:rPr lang="de-DE" dirty="0" err="1" smtClean="0"/>
              <a:t>Detection</a:t>
            </a:r>
            <a:r>
              <a:rPr lang="de-DE" dirty="0" smtClean="0"/>
              <a:t> Systemen</a:t>
            </a:r>
          </a:p>
          <a:p>
            <a:pPr marL="0" indent="0">
              <a:buNone/>
            </a:pPr>
            <a:r>
              <a:rPr lang="de-DE" dirty="0" smtClean="0"/>
              <a:t>Vorgehen:</a:t>
            </a:r>
          </a:p>
          <a:p>
            <a:pPr lvl="1"/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Selektion einzelner Atome </a:t>
            </a:r>
            <a:r>
              <a:rPr lang="de-DE" dirty="0" smtClean="0"/>
              <a:t>innerhalb der Logs</a:t>
            </a:r>
          </a:p>
          <a:p>
            <a:pPr lvl="1"/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Algorithmus zur Mustererkennung </a:t>
            </a:r>
            <a:r>
              <a:rPr lang="de-DE" dirty="0" smtClean="0"/>
              <a:t>(Bioinformatik) erkennt normale/anomale Ereignisse</a:t>
            </a:r>
            <a:endParaRPr lang="de-DE" dirty="0"/>
          </a:p>
          <a:p>
            <a:pPr marL="0" indent="0">
              <a:buNone/>
            </a:pPr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/>
              <a:t>Vgl</a:t>
            </a:r>
            <a:r>
              <a:rPr lang="de-DE" sz="1200" dirty="0"/>
              <a:t>. Roman Fiedler, Florian </a:t>
            </a:r>
            <a:r>
              <a:rPr lang="de-DE" sz="1200" dirty="0" err="1"/>
              <a:t>Skopik</a:t>
            </a:r>
            <a:r>
              <a:rPr lang="de-DE" sz="1200" dirty="0"/>
              <a:t>, Thomas Mandl, Kurt </a:t>
            </a:r>
            <a:r>
              <a:rPr lang="de-DE" sz="1200" dirty="0" err="1"/>
              <a:t>Einzinger</a:t>
            </a:r>
            <a:r>
              <a:rPr lang="de-DE" sz="1200" dirty="0"/>
              <a:t>: </a:t>
            </a:r>
            <a:r>
              <a:rPr lang="de-DE" sz="1200" b="1" dirty="0"/>
              <a:t>Erkennen von Anomalien und Angriffsmustern</a:t>
            </a:r>
            <a:r>
              <a:rPr lang="de-DE" sz="1200" dirty="0"/>
              <a:t>. In: </a:t>
            </a:r>
            <a:r>
              <a:rPr lang="de-DE" sz="1200" dirty="0" err="1"/>
              <a:t>Cyber</a:t>
            </a:r>
            <a:r>
              <a:rPr lang="de-DE" sz="1200" dirty="0"/>
              <a:t> </a:t>
            </a:r>
            <a:r>
              <a:rPr lang="de-DE" sz="1200" dirty="0" err="1"/>
              <a:t>Attack</a:t>
            </a:r>
            <a:r>
              <a:rPr lang="de-DE" sz="1200" dirty="0"/>
              <a:t> Information System. Springer-Verlag, Berlin, Heidelberg 2015, S. 89-118</a:t>
            </a:r>
            <a:r>
              <a:rPr lang="de-DE" sz="1200" dirty="0" smtClean="0"/>
              <a:t>.</a:t>
            </a:r>
            <a:endParaRPr lang="de-DE" sz="12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Ann-Katrin Arning - Vergleich von Verfahren zur Anomalieerkennung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80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Machine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learning-based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Analyse von Log-Dateien (2)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System durchläuft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zwei Phasen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Lernphase</a:t>
            </a:r>
            <a:r>
              <a:rPr lang="de-DE" dirty="0" smtClean="0"/>
              <a:t>: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Viele Alarme</a:t>
            </a:r>
            <a:r>
              <a:rPr lang="de-DE" dirty="0" smtClean="0"/>
              <a:t>, welche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untersucht und eingestuft</a:t>
            </a:r>
            <a:r>
              <a:rPr lang="de-DE" dirty="0" smtClean="0"/>
              <a:t> werden müssen</a:t>
            </a:r>
          </a:p>
          <a:p>
            <a:pPr lvl="1"/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Betriebsphase</a:t>
            </a:r>
            <a:r>
              <a:rPr lang="de-DE" dirty="0" smtClean="0"/>
              <a:t>: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Zuverlässigere Alarme</a:t>
            </a:r>
            <a:r>
              <a:rPr lang="de-DE" dirty="0" smtClean="0"/>
              <a:t>, System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lernt weiter</a:t>
            </a:r>
            <a:endParaRPr lang="de-DE" dirty="0"/>
          </a:p>
          <a:p>
            <a:pPr marL="0" indent="0">
              <a:buNone/>
            </a:pPr>
            <a:r>
              <a:rPr lang="de-DE" sz="1200" dirty="0"/>
              <a:t/>
            </a:r>
            <a:br>
              <a:rPr lang="de-DE" sz="1200" dirty="0"/>
            </a:br>
            <a:r>
              <a:rPr lang="de-DE" sz="1200" dirty="0"/>
              <a:t>Vgl. Roman Fiedler, Florian </a:t>
            </a:r>
            <a:r>
              <a:rPr lang="de-DE" sz="1200" dirty="0" err="1"/>
              <a:t>Skopik</a:t>
            </a:r>
            <a:r>
              <a:rPr lang="de-DE" sz="1200" dirty="0"/>
              <a:t>, Thomas Mandl, Kurt </a:t>
            </a:r>
            <a:r>
              <a:rPr lang="de-DE" sz="1200" dirty="0" err="1"/>
              <a:t>Einzinger</a:t>
            </a:r>
            <a:r>
              <a:rPr lang="de-DE" sz="1200" dirty="0"/>
              <a:t>: </a:t>
            </a:r>
            <a:r>
              <a:rPr lang="de-DE" sz="1200" b="1" dirty="0"/>
              <a:t>Erkennen von Anomalien und Angriffsmustern</a:t>
            </a:r>
            <a:r>
              <a:rPr lang="de-DE" sz="1200" dirty="0"/>
              <a:t>. In: </a:t>
            </a:r>
            <a:r>
              <a:rPr lang="de-DE" sz="1200" dirty="0" err="1"/>
              <a:t>Cyber</a:t>
            </a:r>
            <a:r>
              <a:rPr lang="de-DE" sz="1200" dirty="0"/>
              <a:t> </a:t>
            </a:r>
            <a:r>
              <a:rPr lang="de-DE" sz="1200" dirty="0" err="1"/>
              <a:t>Attack</a:t>
            </a:r>
            <a:r>
              <a:rPr lang="de-DE" sz="1200" dirty="0"/>
              <a:t> Information System. Springer-Verlag, Berlin, Heidelberg 2015, S. 89-118</a:t>
            </a:r>
            <a:r>
              <a:rPr lang="de-DE" sz="1200" dirty="0" smtClean="0"/>
              <a:t>.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de-DE" sz="12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 smtClean="0"/>
              <a:t>Besondere Vorteile:</a:t>
            </a:r>
          </a:p>
          <a:p>
            <a:pPr lvl="1"/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Alle denkbaren Log-Dateien </a:t>
            </a:r>
            <a:r>
              <a:rPr lang="de-DE" dirty="0" smtClean="0"/>
              <a:t>lassen sich einbinden</a:t>
            </a:r>
          </a:p>
          <a:p>
            <a:pPr lvl="1"/>
            <a:r>
              <a:rPr lang="de-DE" dirty="0" smtClean="0"/>
              <a:t>daher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universell einsetzbar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Ann-Katrin Arning - Vergleich von Verfahren zur Anomalieerkennung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29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1444" y="177558"/>
            <a:ext cx="7886700" cy="799366"/>
          </a:xfrm>
        </p:spPr>
        <p:txBody>
          <a:bodyPr/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Vergleich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(1)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96012" y="6356351"/>
            <a:ext cx="4583235" cy="365125"/>
          </a:xfrm>
        </p:spPr>
        <p:txBody>
          <a:bodyPr/>
          <a:lstStyle/>
          <a:p>
            <a:r>
              <a:rPr lang="de-DE" dirty="0" smtClean="0"/>
              <a:t>Ann-Katrin Arning - Vergleich von Verfahren zur Anomalieerkennung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80733"/>
              </p:ext>
            </p:extLst>
          </p:nvPr>
        </p:nvGraphicFramePr>
        <p:xfrm>
          <a:off x="281353" y="1010652"/>
          <a:ext cx="8612554" cy="5380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0065"/>
                <a:gridCol w="1729589"/>
                <a:gridCol w="1348581"/>
                <a:gridCol w="1661821"/>
                <a:gridCol w="2022498"/>
              </a:tblGrid>
              <a:tr h="40623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cap="all" dirty="0">
                          <a:effectLst/>
                        </a:rPr>
                        <a:t>Ansatz der Anomalieerkennung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cap="all" dirty="0" err="1">
                          <a:effectLst/>
                        </a:rPr>
                        <a:t>Projekt</a:t>
                      </a:r>
                      <a:r>
                        <a:rPr lang="en-US" sz="1000" cap="all" dirty="0">
                          <a:effectLst/>
                        </a:rPr>
                        <a:t>/</a:t>
                      </a:r>
                      <a:r>
                        <a:rPr lang="en-US" sz="1000" cap="all" dirty="0" err="1">
                          <a:effectLst/>
                        </a:rPr>
                        <a:t>Konzept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cap="all">
                          <a:effectLst/>
                        </a:rPr>
                        <a:t>System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cap="all" dirty="0" err="1" smtClean="0">
                          <a:effectLst/>
                        </a:rPr>
                        <a:t>Schwerpunkte</a:t>
                      </a:r>
                      <a:r>
                        <a:rPr lang="en-US" sz="1000" cap="all" dirty="0" smtClean="0">
                          <a:effectLst/>
                        </a:rPr>
                        <a:t> </a:t>
                      </a:r>
                      <a:r>
                        <a:rPr lang="en-US" sz="1000" cap="all" dirty="0" err="1" smtClean="0">
                          <a:effectLst/>
                        </a:rPr>
                        <a:t>Erkennung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cap="all">
                          <a:effectLst/>
                        </a:rPr>
                        <a:t>Zuverlässigkeit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</a:tr>
              <a:tr h="40623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cap="all" dirty="0" err="1">
                          <a:effectLst/>
                        </a:rPr>
                        <a:t>NetFlow</a:t>
                      </a:r>
                      <a:r>
                        <a:rPr lang="en-US" sz="1000" cap="all" dirty="0">
                          <a:effectLst/>
                        </a:rPr>
                        <a:t> </a:t>
                      </a:r>
                      <a:r>
                        <a:rPr lang="en-US" sz="1000" cap="all" dirty="0" err="1">
                          <a:effectLst/>
                        </a:rPr>
                        <a:t>Daten</a:t>
                      </a:r>
                      <a:r>
                        <a:rPr lang="en-US" sz="1000" cap="all" dirty="0">
                          <a:effectLst/>
                        </a:rPr>
                        <a:t> </a:t>
                      </a:r>
                      <a:r>
                        <a:rPr lang="en-US" sz="1000" cap="all" dirty="0" err="1">
                          <a:effectLst/>
                        </a:rPr>
                        <a:t>innerhalb</a:t>
                      </a:r>
                      <a:r>
                        <a:rPr lang="en-US" sz="1000" cap="all" dirty="0">
                          <a:effectLst/>
                        </a:rPr>
                        <a:t> ISPs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INSAIN/ISPs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globales Netzwerk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Botnetz, DoS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FPR: &lt; 1,5%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</a:tr>
              <a:tr h="19166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cap="all">
                          <a:effectLst/>
                        </a:rPr>
                        <a:t>Trusted Computing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ANSII/</a:t>
                      </a:r>
                      <a:r>
                        <a:rPr lang="en-US" sz="1000" dirty="0" err="1">
                          <a:effectLst/>
                        </a:rPr>
                        <a:t>Bootvorgang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Rechner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Malware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keine Angaben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</a:tr>
              <a:tr h="191669">
                <a:tc>
                  <a:txBody>
                    <a:bodyPr/>
                    <a:lstStyle/>
                    <a:p>
                      <a:pPr algn="l"/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HIVE/</a:t>
                      </a:r>
                      <a:r>
                        <a:rPr lang="en-US" sz="1000" dirty="0" err="1">
                          <a:effectLst/>
                        </a:rPr>
                        <a:t>Virtualisierung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Rechner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Malware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keine Angaben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</a:tr>
              <a:tr h="62079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cap="all">
                          <a:effectLst/>
                        </a:rPr>
                        <a:t>Inter-AS Routing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MonIKA</a:t>
                      </a:r>
                      <a:r>
                        <a:rPr lang="en-US" sz="1000" dirty="0">
                          <a:effectLst/>
                        </a:rPr>
                        <a:t>/Inter-AS Routing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lokales</a:t>
                      </a:r>
                      <a:r>
                        <a:rPr lang="en-US" sz="1000" dirty="0">
                          <a:effectLst/>
                        </a:rPr>
                        <a:t>/</a:t>
                      </a:r>
                      <a:r>
                        <a:rPr lang="en-US" sz="1000" dirty="0" err="1">
                          <a:effectLst/>
                        </a:rPr>
                        <a:t>globales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Netzwerk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Botnetz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74% mehr gesicherte Informationen als in Datenbanken über Hosts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</a:tr>
              <a:tr h="40623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cap="all" dirty="0" err="1">
                          <a:effectLst/>
                        </a:rPr>
                        <a:t>Dateizugriffe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File Access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effectLst/>
                        </a:rPr>
                        <a:t>Rechner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effectLst/>
                        </a:rPr>
                        <a:t>Spionage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TPR: 80%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FPR: 2,5%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</a:tr>
              <a:tr h="406234">
                <a:tc>
                  <a:txBody>
                    <a:bodyPr/>
                    <a:lstStyle/>
                    <a:p>
                      <a:pPr algn="l"/>
                      <a:endParaRPr lang="en-US" sz="10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Search Behavior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effectLst/>
                        </a:rPr>
                        <a:t>Rechner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effectLst/>
                        </a:rPr>
                        <a:t>Spionage</a:t>
                      </a:r>
                      <a:r>
                        <a:rPr lang="en-US" sz="1000" b="1" dirty="0">
                          <a:effectLst/>
                        </a:rPr>
                        <a:t>, </a:t>
                      </a:r>
                      <a:r>
                        <a:rPr lang="en-US" sz="1000" b="1" dirty="0" err="1">
                          <a:effectLst/>
                        </a:rPr>
                        <a:t>Maskierung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TPR: 26,8% - 75.8%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FPR: 1,3% - 7,7%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</a:tr>
              <a:tr h="40623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cap="all" dirty="0" err="1">
                          <a:effectLst/>
                        </a:rPr>
                        <a:t>Analyse</a:t>
                      </a:r>
                      <a:r>
                        <a:rPr lang="en-US" sz="1000" b="1" cap="all" dirty="0">
                          <a:effectLst/>
                        </a:rPr>
                        <a:t> von Log-</a:t>
                      </a:r>
                      <a:r>
                        <a:rPr lang="en-US" sz="1000" b="1" cap="all" dirty="0" err="1">
                          <a:effectLst/>
                        </a:rPr>
                        <a:t>Dateien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CAIS/Logs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effectLst/>
                        </a:rPr>
                        <a:t>lokales</a:t>
                      </a:r>
                      <a:r>
                        <a:rPr lang="en-US" sz="1000" b="1" dirty="0">
                          <a:effectLst/>
                        </a:rPr>
                        <a:t> </a:t>
                      </a:r>
                      <a:r>
                        <a:rPr lang="en-US" sz="1000" b="1" dirty="0" err="1">
                          <a:effectLst/>
                        </a:rPr>
                        <a:t>Netzwerk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Malware, </a:t>
                      </a:r>
                      <a:r>
                        <a:rPr lang="en-US" sz="1000" b="1" dirty="0" err="1">
                          <a:effectLst/>
                        </a:rPr>
                        <a:t>Botnetz</a:t>
                      </a:r>
                      <a:r>
                        <a:rPr lang="en-US" sz="1000" b="1" dirty="0">
                          <a:effectLst/>
                        </a:rPr>
                        <a:t>, </a:t>
                      </a:r>
                      <a:r>
                        <a:rPr lang="en-US" sz="1000" b="1" dirty="0" err="1">
                          <a:effectLst/>
                        </a:rPr>
                        <a:t>DoS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effectLst/>
                        </a:rPr>
                        <a:t>keine</a:t>
                      </a:r>
                      <a:r>
                        <a:rPr lang="en-US" sz="1000" b="1" dirty="0">
                          <a:effectLst/>
                        </a:rPr>
                        <a:t> </a:t>
                      </a:r>
                      <a:r>
                        <a:rPr lang="en-US" sz="1000" b="1" dirty="0" err="1">
                          <a:effectLst/>
                        </a:rPr>
                        <a:t>Angaben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</a:tr>
              <a:tr h="406234">
                <a:tc>
                  <a:txBody>
                    <a:bodyPr/>
                    <a:lstStyle/>
                    <a:p>
                      <a:pPr algn="l"/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Graph Inference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lokales Netzwerk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Malware, </a:t>
                      </a:r>
                      <a:r>
                        <a:rPr lang="en-US" sz="1000" dirty="0" err="1">
                          <a:effectLst/>
                        </a:rPr>
                        <a:t>Botnetz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TPR: 95,2%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FPR: 0,68%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</a:tr>
              <a:tr h="40623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cap="all">
                          <a:effectLst/>
                        </a:rPr>
                        <a:t>Complex Event Processing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iAID/IAS-Flow-Daten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lokales Netzwerk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Malware, </a:t>
                      </a:r>
                      <a:r>
                        <a:rPr lang="en-US" sz="1000" dirty="0" err="1">
                          <a:effectLst/>
                        </a:rPr>
                        <a:t>Botnetz</a:t>
                      </a:r>
                      <a:r>
                        <a:rPr lang="en-US" sz="1000" dirty="0">
                          <a:effectLst/>
                        </a:rPr>
                        <a:t>, </a:t>
                      </a:r>
                      <a:r>
                        <a:rPr lang="en-US" sz="1000" dirty="0" err="1">
                          <a:effectLst/>
                        </a:rPr>
                        <a:t>DoS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keine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Angaben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</a:tr>
              <a:tr h="289341">
                <a:tc>
                  <a:txBody>
                    <a:bodyPr/>
                    <a:lstStyle/>
                    <a:p>
                      <a:pPr algn="l"/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ACCEPT/Virtualisierung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Rechner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Malware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keine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Angaben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</a:tr>
              <a:tr h="40623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cap="all">
                          <a:effectLst/>
                        </a:rPr>
                        <a:t>Content Anomaly Detection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Collaborative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lokales/globales Netzwerk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Malware, Botnetz, DoS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FPR: 0,03%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</a:tr>
              <a:tr h="40623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cap="all">
                          <a:effectLst/>
                        </a:rPr>
                        <a:t>Software Defined Networking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Software Defined Networking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lokales Netzwerk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Malware, Botnetz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TPR: 90%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FPR: 0% - 4%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954213" y="1716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93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Vergleich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(2)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Grenzen der Anomalieerkennung:</a:t>
            </a:r>
          </a:p>
          <a:p>
            <a:pPr lvl="1"/>
            <a:r>
              <a:rPr lang="de-DE" dirty="0" smtClean="0"/>
              <a:t>teilweise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hohe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False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 Positive Rate </a:t>
            </a:r>
            <a:r>
              <a:rPr lang="de-DE" dirty="0" smtClean="0"/>
              <a:t>führt zu hoher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Belastung der Verantwortlichen</a:t>
            </a:r>
          </a:p>
          <a:p>
            <a:pPr lvl="1"/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Kombination von Verfahren </a:t>
            </a:r>
            <a:r>
              <a:rPr lang="de-DE" dirty="0" smtClean="0"/>
              <a:t>erweitert Grenzen</a:t>
            </a:r>
          </a:p>
          <a:p>
            <a:pPr lvl="1"/>
            <a:r>
              <a:rPr lang="de-DE" dirty="0" smtClean="0"/>
              <a:t>abhängig vom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Zweck der Überwachung </a:t>
            </a:r>
            <a:r>
              <a:rPr lang="de-DE" dirty="0" smtClean="0"/>
              <a:t>und der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Implementierung</a:t>
            </a:r>
          </a:p>
          <a:p>
            <a:pPr lvl="1"/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dirty="0" smtClean="0"/>
              <a:t>Endgeräte: Malware, Spionage</a:t>
            </a:r>
          </a:p>
          <a:p>
            <a:pPr lvl="1"/>
            <a:r>
              <a:rPr lang="de-DE" dirty="0" smtClean="0"/>
              <a:t>lokales Netzwerk: </a:t>
            </a:r>
            <a:r>
              <a:rPr lang="de-DE" dirty="0" err="1" smtClean="0"/>
              <a:t>Botnetze</a:t>
            </a:r>
            <a:r>
              <a:rPr lang="de-DE" dirty="0" smtClean="0"/>
              <a:t> und </a:t>
            </a:r>
            <a:r>
              <a:rPr lang="de-DE" dirty="0" err="1" smtClean="0"/>
              <a:t>DoS</a:t>
            </a:r>
            <a:r>
              <a:rPr lang="de-DE" dirty="0" smtClean="0"/>
              <a:t>-Attacken</a:t>
            </a:r>
          </a:p>
          <a:p>
            <a:pPr lvl="1"/>
            <a:r>
              <a:rPr lang="de-DE" dirty="0" smtClean="0"/>
              <a:t>globales Netz: erweitert Grenzen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370259" y="6356351"/>
            <a:ext cx="4403481" cy="365125"/>
          </a:xfrm>
        </p:spPr>
        <p:txBody>
          <a:bodyPr/>
          <a:lstStyle/>
          <a:p>
            <a:r>
              <a:rPr lang="de-DE" dirty="0" smtClean="0"/>
              <a:t>Ann-Katrin Arning - Vergleich von Verfahren zur Anomalieerkennung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57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Zusammenfassung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Kommunikation und Systeme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zunehmend bedroht</a:t>
            </a:r>
          </a:p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Erkennen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ist der erste Schritt zum Verhindern</a:t>
            </a: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viele unterschiedliche Projekte </a:t>
            </a:r>
            <a:r>
              <a:rPr lang="de-DE" dirty="0" smtClean="0"/>
              <a:t>in den letzten Jahren</a:t>
            </a:r>
          </a:p>
          <a:p>
            <a:r>
              <a:rPr lang="de-DE" dirty="0" smtClean="0"/>
              <a:t>teilweise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gute Ergebnisse </a:t>
            </a:r>
            <a:r>
              <a:rPr lang="de-DE" dirty="0" smtClean="0"/>
              <a:t>für Zuverlässigkeit</a:t>
            </a:r>
          </a:p>
          <a:p>
            <a:r>
              <a:rPr lang="de-DE" dirty="0" smtClean="0"/>
              <a:t>Ergebnisse immer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abhängig vom Zweck und Implementierung</a:t>
            </a:r>
            <a:r>
              <a:rPr lang="de-DE" dirty="0" smtClean="0"/>
              <a:t> der Verfahren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31781" y="6356351"/>
            <a:ext cx="4559788" cy="365125"/>
          </a:xfrm>
        </p:spPr>
        <p:txBody>
          <a:bodyPr/>
          <a:lstStyle/>
          <a:p>
            <a:r>
              <a:rPr lang="de-DE" dirty="0" smtClean="0"/>
              <a:t>Ann-Katrin Arning - Vergleich von Verfahren zur Anomalieerkennung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06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Danke für Ihre Aufmerksamkeit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G</a:t>
            </a:r>
            <a:r>
              <a:rPr lang="de-DE" dirty="0" smtClean="0"/>
              <a:t>ibt es Fragen?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72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Gliederung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Einleitung</a:t>
            </a:r>
            <a:endParaRPr lang="de-DE" dirty="0" smtClean="0"/>
          </a:p>
          <a:p>
            <a:pPr lvl="1"/>
            <a:r>
              <a:rPr lang="de-DE" dirty="0" smtClean="0"/>
              <a:t>Motivation und Ziel des Hauptseminars</a:t>
            </a:r>
          </a:p>
          <a:p>
            <a:pPr lvl="1"/>
            <a:r>
              <a:rPr lang="de-DE" dirty="0" smtClean="0"/>
              <a:t>Methodik</a:t>
            </a:r>
            <a:endParaRPr lang="en-US" dirty="0" smtClean="0"/>
          </a:p>
          <a:p>
            <a:r>
              <a:rPr lang="de-DE" dirty="0" smtClean="0"/>
              <a:t>Grundlagen der </a:t>
            </a:r>
            <a:r>
              <a:rPr lang="de-DE" dirty="0" err="1" smtClean="0"/>
              <a:t>Cyber</a:t>
            </a:r>
            <a:r>
              <a:rPr lang="de-DE" dirty="0" smtClean="0"/>
              <a:t> Security</a:t>
            </a:r>
          </a:p>
          <a:p>
            <a:pPr lvl="1"/>
            <a:r>
              <a:rPr lang="de-DE" dirty="0" smtClean="0"/>
              <a:t>Monitoring von </a:t>
            </a:r>
            <a:r>
              <a:rPr lang="de-DE" dirty="0" err="1" smtClean="0"/>
              <a:t>Cyber</a:t>
            </a:r>
            <a:r>
              <a:rPr lang="de-DE" dirty="0" smtClean="0"/>
              <a:t> Attacken</a:t>
            </a:r>
          </a:p>
          <a:p>
            <a:pPr lvl="1"/>
            <a:r>
              <a:rPr lang="de-DE" dirty="0" smtClean="0"/>
              <a:t>Mustererkennung vs. Anomalieerkennung</a:t>
            </a:r>
          </a:p>
          <a:p>
            <a:r>
              <a:rPr lang="de-DE" dirty="0" smtClean="0"/>
              <a:t>Verfahren zur Anomalieerkennung</a:t>
            </a:r>
          </a:p>
          <a:p>
            <a:pPr lvl="1"/>
            <a:r>
              <a:rPr lang="de-DE" dirty="0" smtClean="0"/>
              <a:t>Statistical-</a:t>
            </a:r>
            <a:r>
              <a:rPr lang="de-DE" dirty="0" err="1" smtClean="0"/>
              <a:t>based</a:t>
            </a:r>
            <a:endParaRPr lang="de-DE" dirty="0" smtClean="0"/>
          </a:p>
          <a:p>
            <a:pPr lvl="1"/>
            <a:r>
              <a:rPr lang="de-DE" dirty="0" err="1" smtClean="0"/>
              <a:t>Machine</a:t>
            </a:r>
            <a:r>
              <a:rPr lang="de-DE" dirty="0" smtClean="0"/>
              <a:t> </a:t>
            </a:r>
            <a:r>
              <a:rPr lang="de-DE" dirty="0" err="1" smtClean="0"/>
              <a:t>learning-based</a:t>
            </a:r>
            <a:endParaRPr lang="de-DE" dirty="0" smtClean="0"/>
          </a:p>
          <a:p>
            <a:r>
              <a:rPr lang="de-DE" dirty="0" smtClean="0"/>
              <a:t>Vergleich</a:t>
            </a:r>
            <a:endParaRPr lang="de-DE" dirty="0" smtClean="0"/>
          </a:p>
          <a:p>
            <a:r>
              <a:rPr lang="de-DE" dirty="0" smtClean="0"/>
              <a:t>Zusammenfassung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335335" y="6401991"/>
            <a:ext cx="4473331" cy="273844"/>
          </a:xfrm>
        </p:spPr>
        <p:txBody>
          <a:bodyPr/>
          <a:lstStyle/>
          <a:p>
            <a:r>
              <a:rPr lang="de-DE" dirty="0" smtClean="0"/>
              <a:t>Ann-Katrin Arning - Vergleich von Verfahren zur Anomalieerkennung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2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Einleitung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3600" dirty="0" smtClean="0">
                <a:solidFill>
                  <a:schemeClr val="accent1">
                    <a:lumMod val="50000"/>
                  </a:schemeClr>
                </a:solidFill>
              </a:rPr>
              <a:t>Motivation und Ziel des Hauptseminars (1)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Motivation:</a:t>
            </a:r>
          </a:p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steigende Zahl </a:t>
            </a:r>
            <a:r>
              <a:rPr lang="de-DE" dirty="0" smtClean="0"/>
              <a:t>der Cyberangriffe: 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sz="1800" dirty="0"/>
              <a:t>2009: 3,4 Millionen</a:t>
            </a:r>
          </a:p>
          <a:p>
            <a:pPr marL="0" indent="0">
              <a:buNone/>
            </a:pPr>
            <a:r>
              <a:rPr lang="de-DE" sz="1800" dirty="0"/>
              <a:t>	2014: 42,8 Millionen</a:t>
            </a:r>
          </a:p>
          <a:p>
            <a:pPr marL="0" indent="0">
              <a:buNone/>
            </a:pPr>
            <a:r>
              <a:rPr lang="de-DE" sz="1200" dirty="0"/>
              <a:t>Vgl. </a:t>
            </a:r>
            <a:r>
              <a:rPr lang="de-DE" sz="1200" dirty="0" err="1"/>
              <a:t>PwC</a:t>
            </a:r>
            <a:r>
              <a:rPr lang="de-DE" sz="1200" dirty="0"/>
              <a:t>, </a:t>
            </a:r>
            <a:r>
              <a:rPr lang="de-DE" sz="1200" b="1" dirty="0"/>
              <a:t>Anzahl der jährlichen Cyberangriffe weltweit in den Jahren 2009 bis 2014 (im Millionen)</a:t>
            </a:r>
            <a:r>
              <a:rPr lang="de-DE" sz="1200" dirty="0"/>
              <a:t>. https://de.statista.com/statistik/daten/studie/348766/umfrage/jaehrliche-anzahl-von-internetangriffen-weltweit/ o.O. o.J., Abruf: 2016-11-16.</a:t>
            </a:r>
          </a:p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Bedrohungslage zunehmend dynamischer</a:t>
            </a:r>
            <a:r>
              <a:rPr lang="de-DE" dirty="0" smtClean="0"/>
              <a:t>, höhere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Professionalisierung</a:t>
            </a:r>
            <a:r>
              <a:rPr lang="de-DE" dirty="0" smtClean="0"/>
              <a:t> der Angreifer          Annahme, dass Netzgrenzen überwunden werden können: </a:t>
            </a:r>
            <a:r>
              <a:rPr lang="de-DE" b="1" dirty="0" smtClean="0">
                <a:solidFill>
                  <a:schemeClr val="accent1">
                    <a:lumMod val="50000"/>
                  </a:schemeClr>
                </a:solidFill>
              </a:rPr>
              <a:t>Erkennen </a:t>
            </a:r>
            <a:r>
              <a:rPr lang="de-DE" b="1" dirty="0" smtClean="0">
                <a:solidFill>
                  <a:schemeClr val="accent1">
                    <a:lumMod val="50000"/>
                  </a:schemeClr>
                </a:solidFill>
              </a:rPr>
              <a:t>erster Schritt zum Verhindern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sz="1200" dirty="0"/>
              <a:t>Vgl. Bundesamt für Sicherheit in der Informationstechnik, </a:t>
            </a:r>
            <a:r>
              <a:rPr lang="de-DE" sz="1200" b="1" dirty="0"/>
              <a:t>Die Lage der IT Sicherheit in Deutschland 2016</a:t>
            </a:r>
            <a:r>
              <a:rPr lang="de-DE" sz="1200" dirty="0"/>
              <a:t>. Frankfurt am Main 2016.</a:t>
            </a:r>
            <a:endParaRPr lang="en-US" sz="12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68537" y="6401991"/>
            <a:ext cx="4606925" cy="273844"/>
          </a:xfrm>
        </p:spPr>
        <p:txBody>
          <a:bodyPr/>
          <a:lstStyle/>
          <a:p>
            <a:r>
              <a:rPr lang="de-DE" dirty="0" smtClean="0"/>
              <a:t>Ann-Katrin Arning - Vergleich von Verfahren zur Anomalieerkennung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3</a:t>
            </a:fld>
            <a:endParaRPr lang="en-US"/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6088184" y="4706327"/>
            <a:ext cx="2989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55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Einleitung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3600" dirty="0" smtClean="0">
                <a:solidFill>
                  <a:schemeClr val="accent1">
                    <a:lumMod val="50000"/>
                  </a:schemeClr>
                </a:solidFill>
              </a:rPr>
              <a:t>Motivation und Ziel des Hauptseminars (2)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2601607"/>
            <a:ext cx="7886700" cy="20656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Ziel:</a:t>
            </a:r>
          </a:p>
          <a:p>
            <a:r>
              <a:rPr lang="de-DE" dirty="0" smtClean="0"/>
              <a:t>Verfahren zur Anomalieerkennung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beschreiben </a:t>
            </a:r>
            <a:r>
              <a:rPr lang="de-DE" dirty="0" smtClean="0"/>
              <a:t>und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 vergleichen</a:t>
            </a:r>
          </a:p>
          <a:p>
            <a:r>
              <a:rPr lang="de-DE" dirty="0" smtClean="0"/>
              <a:t>Beantwortung der Fragen</a:t>
            </a:r>
          </a:p>
          <a:p>
            <a:pPr lvl="1"/>
            <a:r>
              <a:rPr lang="de-DE" dirty="0" smtClean="0"/>
              <a:t>Welche Verfahren eignen sich für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welche IT-Systeme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Wie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zuverlässig</a:t>
            </a:r>
            <a:r>
              <a:rPr lang="de-DE" dirty="0" smtClean="0"/>
              <a:t> sind die Verfahren?</a:t>
            </a:r>
          </a:p>
          <a:p>
            <a:pPr lvl="1"/>
            <a:r>
              <a:rPr lang="de-DE" dirty="0" smtClean="0"/>
              <a:t>Wo liegen die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Grenzen der Anomalieerkennung</a:t>
            </a:r>
            <a:r>
              <a:rPr lang="de-DE" dirty="0" smtClean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39718" y="6401991"/>
            <a:ext cx="4664563" cy="273844"/>
          </a:xfrm>
        </p:spPr>
        <p:txBody>
          <a:bodyPr/>
          <a:lstStyle/>
          <a:p>
            <a:r>
              <a:rPr lang="de-DE" dirty="0" smtClean="0"/>
              <a:t>Ann-Katrin Arning - Vergleich von Verfahren zur Anomalieerkennung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8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Einleitung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- Methodik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11201" y="6396929"/>
            <a:ext cx="4784969" cy="273844"/>
          </a:xfrm>
        </p:spPr>
        <p:txBody>
          <a:bodyPr/>
          <a:lstStyle/>
          <a:p>
            <a:r>
              <a:rPr lang="de-DE" dirty="0" smtClean="0"/>
              <a:t>Ann-Katrin Arning - Vergleich von Verfahren zur Anomalieerkennung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5</a:t>
            </a:fld>
            <a:endParaRPr lang="en-US"/>
          </a:p>
        </p:txBody>
      </p:sp>
      <p:sp>
        <p:nvSpPr>
          <p:cNvPr id="7" name="Textfeld 6"/>
          <p:cNvSpPr txBox="1"/>
          <p:nvPr/>
        </p:nvSpPr>
        <p:spPr>
          <a:xfrm>
            <a:off x="1246978" y="1959002"/>
            <a:ext cx="365955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i="1" dirty="0"/>
              <a:t>‚</a:t>
            </a:r>
            <a:r>
              <a:rPr lang="de-DE" sz="1350" i="1" dirty="0" err="1"/>
              <a:t>anomaly</a:t>
            </a:r>
            <a:r>
              <a:rPr lang="de-DE" sz="1350" i="1" dirty="0"/>
              <a:t> </a:t>
            </a:r>
            <a:r>
              <a:rPr lang="de-DE" sz="1350" i="1" dirty="0" err="1"/>
              <a:t>detection</a:t>
            </a:r>
            <a:r>
              <a:rPr lang="de-DE" sz="1350" i="1" dirty="0"/>
              <a:t> </a:t>
            </a:r>
            <a:r>
              <a:rPr lang="de-DE" sz="1350" i="1" dirty="0" err="1"/>
              <a:t>intrusion</a:t>
            </a:r>
            <a:r>
              <a:rPr lang="de-DE" sz="1350" i="1" dirty="0"/>
              <a:t> </a:t>
            </a:r>
            <a:r>
              <a:rPr lang="de-DE" sz="1350" i="1" dirty="0" err="1"/>
              <a:t>detection</a:t>
            </a:r>
            <a:r>
              <a:rPr lang="de-DE" sz="1350" i="1" dirty="0"/>
              <a:t> </a:t>
            </a:r>
            <a:r>
              <a:rPr lang="de-DE" sz="1350" i="1" dirty="0" err="1"/>
              <a:t>network</a:t>
            </a:r>
            <a:r>
              <a:rPr lang="de-DE" sz="1350" i="1" dirty="0"/>
              <a:t>‘</a:t>
            </a:r>
            <a:endParaRPr lang="en-US" sz="135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5663346" y="1986152"/>
            <a:ext cx="168885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i="1" dirty="0"/>
              <a:t>‚Anomalieerkennung‘</a:t>
            </a:r>
            <a:endParaRPr lang="en-US" sz="1350" i="1" dirty="0"/>
          </a:p>
        </p:txBody>
      </p:sp>
      <p:sp>
        <p:nvSpPr>
          <p:cNvPr id="9" name="Rechteck 8"/>
          <p:cNvSpPr/>
          <p:nvPr/>
        </p:nvSpPr>
        <p:spPr>
          <a:xfrm>
            <a:off x="628651" y="2471315"/>
            <a:ext cx="7886699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350" dirty="0" smtClean="0"/>
              <a:t>GVK (2011-2016)</a:t>
            </a:r>
            <a:endParaRPr lang="en-US" sz="1350" dirty="0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3134459" y="2258874"/>
            <a:ext cx="0" cy="1524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6507774" y="2258874"/>
            <a:ext cx="0" cy="1524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>
          <a:xfrm>
            <a:off x="3739661" y="3231095"/>
            <a:ext cx="652097" cy="9964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5" name="Rechteck 14"/>
          <p:cNvSpPr/>
          <p:nvPr/>
        </p:nvSpPr>
        <p:spPr>
          <a:xfrm>
            <a:off x="3739661" y="3371952"/>
            <a:ext cx="652097" cy="9964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6" name="Rechteck 15"/>
          <p:cNvSpPr/>
          <p:nvPr/>
        </p:nvSpPr>
        <p:spPr>
          <a:xfrm>
            <a:off x="3739661" y="3512809"/>
            <a:ext cx="652097" cy="9964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7" name="Rechteck 16"/>
          <p:cNvSpPr/>
          <p:nvPr/>
        </p:nvSpPr>
        <p:spPr>
          <a:xfrm>
            <a:off x="3739661" y="3653665"/>
            <a:ext cx="652097" cy="9964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9" name="Textfeld 18"/>
          <p:cNvSpPr txBox="1"/>
          <p:nvPr/>
        </p:nvSpPr>
        <p:spPr>
          <a:xfrm>
            <a:off x="4391758" y="3211954"/>
            <a:ext cx="172329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>
                <a:solidFill>
                  <a:schemeClr val="accent1">
                    <a:lumMod val="50000"/>
                  </a:schemeClr>
                </a:solidFill>
              </a:rPr>
              <a:t>52</a:t>
            </a:r>
            <a:r>
              <a:rPr lang="de-DE" sz="1350" dirty="0"/>
              <a:t> potentielle Quellen</a:t>
            </a:r>
            <a:endParaRPr lang="en-US" sz="1350" dirty="0"/>
          </a:p>
        </p:txBody>
      </p:sp>
      <p:cxnSp>
        <p:nvCxnSpPr>
          <p:cNvPr id="21" name="Gerade Verbindung mit Pfeil 20"/>
          <p:cNvCxnSpPr/>
          <p:nvPr/>
        </p:nvCxnSpPr>
        <p:spPr>
          <a:xfrm>
            <a:off x="4572000" y="2887484"/>
            <a:ext cx="0" cy="140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uppieren 28"/>
          <p:cNvGrpSpPr/>
          <p:nvPr/>
        </p:nvGrpSpPr>
        <p:grpSpPr>
          <a:xfrm>
            <a:off x="300765" y="4259834"/>
            <a:ext cx="2583473" cy="1668361"/>
            <a:chOff x="838200" y="4020011"/>
            <a:chExt cx="3444631" cy="2224481"/>
          </a:xfrm>
        </p:grpSpPr>
        <p:sp>
          <p:nvSpPr>
            <p:cNvPr id="22" name="Rechteck 21"/>
            <p:cNvSpPr/>
            <p:nvPr/>
          </p:nvSpPr>
          <p:spPr>
            <a:xfrm>
              <a:off x="838200" y="4204677"/>
              <a:ext cx="3444631" cy="20398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23" name="Rechteck 22"/>
            <p:cNvSpPr/>
            <p:nvPr/>
          </p:nvSpPr>
          <p:spPr>
            <a:xfrm>
              <a:off x="994505" y="4915395"/>
              <a:ext cx="869462" cy="13286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24" name="Rechteck 23"/>
            <p:cNvSpPr/>
            <p:nvPr/>
          </p:nvSpPr>
          <p:spPr>
            <a:xfrm>
              <a:off x="994505" y="5103204"/>
              <a:ext cx="869462" cy="13286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25" name="Rechteck 24"/>
            <p:cNvSpPr/>
            <p:nvPr/>
          </p:nvSpPr>
          <p:spPr>
            <a:xfrm>
              <a:off x="994505" y="5291013"/>
              <a:ext cx="869462" cy="13286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26" name="Rechteck 25"/>
            <p:cNvSpPr/>
            <p:nvPr/>
          </p:nvSpPr>
          <p:spPr>
            <a:xfrm>
              <a:off x="994505" y="5478822"/>
              <a:ext cx="869462" cy="13286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1947001" y="4593193"/>
              <a:ext cx="2262559" cy="1508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350" dirty="0">
                  <a:solidFill>
                    <a:schemeClr val="accent1">
                      <a:lumMod val="50000"/>
                    </a:schemeClr>
                  </a:solidFill>
                </a:rPr>
                <a:t>8 Quellen</a:t>
              </a:r>
              <a:r>
                <a:rPr lang="de-DE" sz="1350" dirty="0"/>
                <a:t>:</a:t>
              </a:r>
            </a:p>
            <a:p>
              <a:r>
                <a:rPr lang="de-DE" sz="1350" dirty="0"/>
                <a:t>Abschlussberichte von Forschungsprojekten</a:t>
              </a:r>
            </a:p>
            <a:p>
              <a:endParaRPr lang="en-US" sz="1350" dirty="0"/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879231" y="4020011"/>
              <a:ext cx="1465144" cy="40010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de-DE" sz="1350" dirty="0"/>
                <a:t>Einzelwerke</a:t>
              </a:r>
              <a:endParaRPr lang="en-US" sz="1350" dirty="0"/>
            </a:p>
          </p:txBody>
        </p:sp>
      </p:grpSp>
      <p:sp>
        <p:nvSpPr>
          <p:cNvPr id="31" name="Rechteck 30"/>
          <p:cNvSpPr/>
          <p:nvPr/>
        </p:nvSpPr>
        <p:spPr>
          <a:xfrm>
            <a:off x="3320010" y="4398334"/>
            <a:ext cx="2583473" cy="15298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2" name="Rechteck 31"/>
          <p:cNvSpPr/>
          <p:nvPr/>
        </p:nvSpPr>
        <p:spPr>
          <a:xfrm>
            <a:off x="3437238" y="4843533"/>
            <a:ext cx="652097" cy="9964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3" name="Rechteck 32"/>
          <p:cNvSpPr/>
          <p:nvPr/>
        </p:nvSpPr>
        <p:spPr>
          <a:xfrm>
            <a:off x="3437238" y="4984390"/>
            <a:ext cx="652097" cy="9964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4" name="Rechteck 33"/>
          <p:cNvSpPr/>
          <p:nvPr/>
        </p:nvSpPr>
        <p:spPr>
          <a:xfrm>
            <a:off x="3437237" y="5429095"/>
            <a:ext cx="652097" cy="9964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5" name="Rechteck 34"/>
          <p:cNvSpPr/>
          <p:nvPr/>
        </p:nvSpPr>
        <p:spPr>
          <a:xfrm>
            <a:off x="3437237" y="5566655"/>
            <a:ext cx="652097" cy="9964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6" name="Textfeld 35"/>
          <p:cNvSpPr txBox="1"/>
          <p:nvPr/>
        </p:nvSpPr>
        <p:spPr>
          <a:xfrm>
            <a:off x="4147950" y="4837695"/>
            <a:ext cx="16969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4 Quellen:</a:t>
            </a:r>
          </a:p>
          <a:p>
            <a:r>
              <a:rPr lang="de-DE" sz="1350" dirty="0"/>
              <a:t>daraus insgesamt </a:t>
            </a:r>
          </a:p>
          <a:p>
            <a:r>
              <a:rPr lang="de-DE" sz="1350" dirty="0">
                <a:solidFill>
                  <a:schemeClr val="accent1">
                    <a:lumMod val="50000"/>
                  </a:schemeClr>
                </a:solidFill>
              </a:rPr>
              <a:t>12 Artikel </a:t>
            </a:r>
            <a:r>
              <a:rPr lang="de-DE" sz="1350" dirty="0"/>
              <a:t>verwendet</a:t>
            </a:r>
          </a:p>
          <a:p>
            <a:endParaRPr lang="en-US" sz="1350" dirty="0"/>
          </a:p>
        </p:txBody>
      </p:sp>
      <p:sp>
        <p:nvSpPr>
          <p:cNvPr id="37" name="Textfeld 36"/>
          <p:cNvSpPr txBox="1"/>
          <p:nvPr/>
        </p:nvSpPr>
        <p:spPr>
          <a:xfrm>
            <a:off x="3350783" y="4259834"/>
            <a:ext cx="1229277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350" dirty="0"/>
              <a:t>Sammelwerke</a:t>
            </a:r>
            <a:endParaRPr lang="en-US" sz="1350" dirty="0"/>
          </a:p>
        </p:txBody>
      </p:sp>
      <p:sp>
        <p:nvSpPr>
          <p:cNvPr id="39" name="Rechteck 38"/>
          <p:cNvSpPr/>
          <p:nvPr/>
        </p:nvSpPr>
        <p:spPr>
          <a:xfrm>
            <a:off x="6339255" y="4388017"/>
            <a:ext cx="2583473" cy="15298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4" name="Textfeld 43"/>
          <p:cNvSpPr txBox="1"/>
          <p:nvPr/>
        </p:nvSpPr>
        <p:spPr>
          <a:xfrm>
            <a:off x="6523894" y="4802468"/>
            <a:ext cx="2272811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>
                <a:solidFill>
                  <a:schemeClr val="accent1">
                    <a:lumMod val="50000"/>
                  </a:schemeClr>
                </a:solidFill>
              </a:rPr>
              <a:t>19 Quellen</a:t>
            </a:r>
            <a:r>
              <a:rPr lang="de-DE" sz="1350" dirty="0"/>
              <a:t>:</a:t>
            </a:r>
          </a:p>
          <a:p>
            <a:r>
              <a:rPr lang="de-DE" sz="1350" dirty="0"/>
              <a:t>erweiterte Suche, Verweise in gefundenen Quellen, Definitionen</a:t>
            </a:r>
          </a:p>
          <a:p>
            <a:endParaRPr lang="en-US" sz="1350" dirty="0"/>
          </a:p>
        </p:txBody>
      </p:sp>
      <p:sp>
        <p:nvSpPr>
          <p:cNvPr id="45" name="Textfeld 44"/>
          <p:cNvSpPr txBox="1"/>
          <p:nvPr/>
        </p:nvSpPr>
        <p:spPr>
          <a:xfrm>
            <a:off x="6370028" y="4249517"/>
            <a:ext cx="1617784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350" dirty="0"/>
              <a:t>zusätzliche Literatur</a:t>
            </a:r>
            <a:endParaRPr lang="en-US" sz="1350" dirty="0"/>
          </a:p>
        </p:txBody>
      </p:sp>
      <p:sp>
        <p:nvSpPr>
          <p:cNvPr id="46" name="Rechteck 45"/>
          <p:cNvSpPr/>
          <p:nvPr/>
        </p:nvSpPr>
        <p:spPr>
          <a:xfrm>
            <a:off x="3595321" y="5117781"/>
            <a:ext cx="494013" cy="1177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7" name="Rechteck 46"/>
          <p:cNvSpPr/>
          <p:nvPr/>
        </p:nvSpPr>
        <p:spPr>
          <a:xfrm>
            <a:off x="3595321" y="5273438"/>
            <a:ext cx="494013" cy="1177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8" name="Pfeil nach rechts 47"/>
          <p:cNvSpPr/>
          <p:nvPr/>
        </p:nvSpPr>
        <p:spPr>
          <a:xfrm rot="9413259">
            <a:off x="2796111" y="3934294"/>
            <a:ext cx="284382" cy="2131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9" name="Pfeil nach rechts 48"/>
          <p:cNvSpPr/>
          <p:nvPr/>
        </p:nvSpPr>
        <p:spPr>
          <a:xfrm rot="5400000">
            <a:off x="3962180" y="3946680"/>
            <a:ext cx="216830" cy="2131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50" name="Textfeld 49"/>
          <p:cNvSpPr txBox="1"/>
          <p:nvPr/>
        </p:nvSpPr>
        <p:spPr>
          <a:xfrm>
            <a:off x="2958516" y="4943180"/>
            <a:ext cx="235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50000"/>
                  </a:schemeClr>
                </a:solidFill>
              </a:rPr>
              <a:t>+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944577" y="4943180"/>
            <a:ext cx="235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50000"/>
                  </a:schemeClr>
                </a:solidFill>
              </a:rPr>
              <a:t>+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78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Grundlagen der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Cyber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 Security</a:t>
            </a:r>
            <a:b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Monitoring von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Cyber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 Attacken (1)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Definition </a:t>
            </a:r>
            <a:r>
              <a:rPr lang="de-DE" dirty="0" err="1" smtClean="0"/>
              <a:t>Cyber</a:t>
            </a:r>
            <a:r>
              <a:rPr lang="de-DE" dirty="0" smtClean="0"/>
              <a:t> Attacke: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nicht autorisierter Zugriff </a:t>
            </a:r>
            <a:r>
              <a:rPr lang="de-DE" dirty="0" smtClean="0"/>
              <a:t>oder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Zugriffsversuch</a:t>
            </a:r>
            <a:r>
              <a:rPr lang="de-DE" dirty="0" smtClean="0"/>
              <a:t> auf ein System</a:t>
            </a:r>
          </a:p>
          <a:p>
            <a:pPr marL="0" indent="0">
              <a:buNone/>
            </a:pPr>
            <a:r>
              <a:rPr lang="de-DE" sz="1300" dirty="0"/>
              <a:t>Vgl. Claudia Eckert: </a:t>
            </a:r>
            <a:r>
              <a:rPr lang="de-DE" sz="1300" b="1" dirty="0"/>
              <a:t>IT-Sicherheit, Konzepte – Verfahren – Protokolle</a:t>
            </a:r>
            <a:r>
              <a:rPr lang="de-DE" sz="1300" dirty="0"/>
              <a:t>. 8. Auflage, Oldenburg Verlag, München 2013. </a:t>
            </a:r>
          </a:p>
          <a:p>
            <a:pPr marL="0" indent="0">
              <a:buNone/>
            </a:pPr>
            <a:endParaRPr lang="de-DE" sz="1050" dirty="0"/>
          </a:p>
          <a:p>
            <a:r>
              <a:rPr lang="de-DE" dirty="0" smtClean="0"/>
              <a:t>Beispiele: </a:t>
            </a:r>
            <a:r>
              <a:rPr lang="de-DE" dirty="0" err="1" smtClean="0"/>
              <a:t>Denial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Service (</a:t>
            </a:r>
            <a:r>
              <a:rPr lang="de-DE" dirty="0" err="1" smtClean="0"/>
              <a:t>DoS</a:t>
            </a:r>
            <a:r>
              <a:rPr lang="de-DE" dirty="0" smtClean="0"/>
              <a:t>), Spam, Malware, </a:t>
            </a:r>
            <a:r>
              <a:rPr lang="de-DE" dirty="0" err="1" smtClean="0"/>
              <a:t>Botnetze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Besondere </a:t>
            </a:r>
            <a:r>
              <a:rPr lang="de-DE" dirty="0" smtClean="0"/>
              <a:t>Form: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Advanced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Persistent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Threat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smtClean="0"/>
              <a:t>(APT</a:t>
            </a:r>
            <a:r>
              <a:rPr lang="de-DE" dirty="0" smtClean="0"/>
              <a:t>)  </a:t>
            </a:r>
            <a:r>
              <a:rPr lang="de-DE" dirty="0" smtClean="0"/>
              <a:t>auf ein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großes Ziel </a:t>
            </a:r>
            <a:r>
              <a:rPr lang="de-DE" dirty="0" smtClean="0"/>
              <a:t>angelegter Angriff, häufig getarnt durch mehrere kleine, scheinbar unabhängige Attacken</a:t>
            </a:r>
          </a:p>
          <a:p>
            <a:pPr marL="0" indent="0">
              <a:buNone/>
            </a:pPr>
            <a:r>
              <a:rPr lang="de-DE" sz="1300" dirty="0"/>
              <a:t>Vgl. Helmut </a:t>
            </a:r>
            <a:r>
              <a:rPr lang="de-DE" sz="1300" dirty="0" smtClean="0"/>
              <a:t>Leopold, Florian </a:t>
            </a:r>
            <a:r>
              <a:rPr lang="de-DE" sz="1300" dirty="0" err="1" smtClean="0"/>
              <a:t>Skopik</a:t>
            </a:r>
            <a:r>
              <a:rPr lang="de-DE" sz="1300" dirty="0" smtClean="0"/>
              <a:t>, Thomas </a:t>
            </a:r>
            <a:r>
              <a:rPr lang="de-DE" sz="1300" dirty="0" err="1" smtClean="0"/>
              <a:t>Bleier</a:t>
            </a:r>
            <a:r>
              <a:rPr lang="de-DE" sz="1300" dirty="0" smtClean="0"/>
              <a:t>, Josef </a:t>
            </a:r>
            <a:r>
              <a:rPr lang="de-DE" sz="1300" dirty="0" err="1" smtClean="0"/>
              <a:t>Schröfl</a:t>
            </a:r>
            <a:r>
              <a:rPr lang="de-DE" sz="1300" dirty="0" smtClean="0"/>
              <a:t>, Mike </a:t>
            </a:r>
            <a:r>
              <a:rPr lang="de-DE" sz="1300" dirty="0" err="1" smtClean="0"/>
              <a:t>Fandler</a:t>
            </a:r>
            <a:r>
              <a:rPr lang="de-DE" sz="1300" dirty="0" smtClean="0"/>
              <a:t>, Roland </a:t>
            </a:r>
            <a:r>
              <a:rPr lang="de-DE" sz="1300" dirty="0" err="1" smtClean="0"/>
              <a:t>Ledinger</a:t>
            </a:r>
            <a:r>
              <a:rPr lang="de-DE" sz="1300" dirty="0" smtClean="0"/>
              <a:t>, Timo </a:t>
            </a:r>
            <a:r>
              <a:rPr lang="de-DE" sz="1300" dirty="0" err="1" smtClean="0"/>
              <a:t>Mischitz</a:t>
            </a:r>
            <a:r>
              <a:rPr lang="de-DE" sz="1300" dirty="0" smtClean="0"/>
              <a:t>: </a:t>
            </a:r>
            <a:r>
              <a:rPr lang="de-DE" sz="1300" b="1" dirty="0" smtClean="0"/>
              <a:t>Einleitung </a:t>
            </a:r>
            <a:r>
              <a:rPr lang="de-DE" sz="1300" b="1" dirty="0"/>
              <a:t>zum </a:t>
            </a:r>
            <a:r>
              <a:rPr lang="de-DE" sz="1300" b="1" dirty="0" err="1"/>
              <a:t>Cyber</a:t>
            </a:r>
            <a:r>
              <a:rPr lang="de-DE" sz="1300" b="1" dirty="0"/>
              <a:t> </a:t>
            </a:r>
            <a:r>
              <a:rPr lang="de-DE" sz="1300" b="1" dirty="0" err="1"/>
              <a:t>Attack</a:t>
            </a:r>
            <a:r>
              <a:rPr lang="de-DE" sz="1300" b="1" dirty="0"/>
              <a:t> Information System</a:t>
            </a:r>
            <a:r>
              <a:rPr lang="de-DE" sz="1300" dirty="0"/>
              <a:t>. In: </a:t>
            </a:r>
            <a:r>
              <a:rPr lang="de-DE" sz="1300" dirty="0" err="1"/>
              <a:t>Cyber</a:t>
            </a:r>
            <a:r>
              <a:rPr lang="de-DE" sz="1300" dirty="0"/>
              <a:t> </a:t>
            </a:r>
            <a:r>
              <a:rPr lang="de-DE" sz="1300" dirty="0" err="1"/>
              <a:t>Attack</a:t>
            </a:r>
            <a:r>
              <a:rPr lang="de-DE" sz="1300" dirty="0"/>
              <a:t> Information System. Springer-Verlag, Berlin, Heidelberg 2015, S. 1 - 12.</a:t>
            </a:r>
            <a:endParaRPr lang="en-US" sz="13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79284" y="6401991"/>
            <a:ext cx="4585433" cy="273844"/>
          </a:xfrm>
        </p:spPr>
        <p:txBody>
          <a:bodyPr/>
          <a:lstStyle/>
          <a:p>
            <a:r>
              <a:rPr lang="de-DE" dirty="0" smtClean="0"/>
              <a:t>Ann-Katrin Arning - Vergleich von Verfahren zur Anomalieerkennung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6</a:t>
            </a:fld>
            <a:endParaRPr lang="en-US"/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7772961" y="4503311"/>
            <a:ext cx="165693" cy="2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87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Grundlagen der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Cyber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 Security</a:t>
            </a:r>
            <a:b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Monitoring von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Cyber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 Attacken (2)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Monitoring: „intensives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Beobachten</a:t>
            </a:r>
            <a:r>
              <a:rPr lang="de-DE" dirty="0" smtClean="0"/>
              <a:t> […] der gefährdeten Ressourcen“</a:t>
            </a:r>
          </a:p>
          <a:p>
            <a:pPr marL="0" indent="0">
              <a:buNone/>
            </a:pPr>
            <a:r>
              <a:rPr lang="de-DE" sz="1200" dirty="0"/>
              <a:t>Claudia Eckert: </a:t>
            </a:r>
            <a:r>
              <a:rPr lang="de-DE" sz="1200" b="1" dirty="0"/>
              <a:t>IT-Sicherheit, Konzepte – Verfahren – Protokolle</a:t>
            </a:r>
            <a:r>
              <a:rPr lang="de-DE" sz="1200" dirty="0"/>
              <a:t>. 8. Auflage, Oldenburg Verlag, München 2013. Seite 20.</a:t>
            </a:r>
          </a:p>
          <a:p>
            <a:endParaRPr lang="de-DE" dirty="0" smtClean="0"/>
          </a:p>
          <a:p>
            <a:r>
              <a:rPr lang="de-DE" dirty="0" smtClean="0"/>
              <a:t>Aufgaben des Monitoring:</a:t>
            </a:r>
          </a:p>
          <a:p>
            <a:pPr lvl="1"/>
            <a:r>
              <a:rPr lang="de-DE" dirty="0" smtClean="0"/>
              <a:t>Sammeln von Informationen</a:t>
            </a:r>
          </a:p>
          <a:p>
            <a:pPr lvl="1"/>
            <a:r>
              <a:rPr lang="de-DE" dirty="0" smtClean="0"/>
              <a:t>Analyse des Datenverkehrs</a:t>
            </a:r>
          </a:p>
          <a:p>
            <a:pPr lvl="1"/>
            <a:r>
              <a:rPr lang="de-DE" dirty="0" smtClean="0"/>
              <a:t>Problemdiagnose</a:t>
            </a:r>
          </a:p>
          <a:p>
            <a:pPr marL="0" indent="0">
              <a:buNone/>
            </a:pPr>
            <a:r>
              <a:rPr lang="de-DE" sz="1200" dirty="0"/>
              <a:t>Vgl. </a:t>
            </a:r>
            <a:r>
              <a:rPr lang="de-DE" sz="1200" dirty="0" err="1"/>
              <a:t>Jeferson</a:t>
            </a:r>
            <a:r>
              <a:rPr lang="de-DE" sz="1200" dirty="0"/>
              <a:t> W. de Godoy </a:t>
            </a:r>
            <a:r>
              <a:rPr lang="de-DE" sz="1200" dirty="0" err="1"/>
              <a:t>Stênico</a:t>
            </a:r>
            <a:r>
              <a:rPr lang="de-DE" sz="1200" dirty="0"/>
              <a:t>, Lee L. Ling: </a:t>
            </a:r>
            <a:r>
              <a:rPr lang="de-DE" sz="1200" b="1" dirty="0"/>
              <a:t>Network Traffic Monitoring </a:t>
            </a:r>
            <a:r>
              <a:rPr lang="de-DE" sz="1200" b="1" dirty="0" err="1"/>
              <a:t>and</a:t>
            </a:r>
            <a:r>
              <a:rPr lang="de-DE" sz="1200" b="1" dirty="0"/>
              <a:t> Analysis</a:t>
            </a:r>
            <a:r>
              <a:rPr lang="de-DE" sz="1200" dirty="0"/>
              <a:t>. In: Al-Sakib K. </a:t>
            </a:r>
            <a:r>
              <a:rPr lang="de-DE" sz="1200" dirty="0" err="1"/>
              <a:t>Pathan</a:t>
            </a:r>
            <a:r>
              <a:rPr lang="de-DE" sz="1200" dirty="0"/>
              <a:t>: The State </a:t>
            </a:r>
            <a:r>
              <a:rPr lang="de-DE" sz="1200" dirty="0" err="1"/>
              <a:t>of</a:t>
            </a:r>
            <a:r>
              <a:rPr lang="de-DE" sz="1200" dirty="0"/>
              <a:t> </a:t>
            </a:r>
            <a:r>
              <a:rPr lang="de-DE" sz="1200" dirty="0" err="1"/>
              <a:t>the</a:t>
            </a:r>
            <a:r>
              <a:rPr lang="de-DE" sz="1200" dirty="0"/>
              <a:t> Art in Intrusion </a:t>
            </a:r>
            <a:r>
              <a:rPr lang="de-DE" sz="1200" dirty="0" err="1"/>
              <a:t>Prevention</a:t>
            </a:r>
            <a:r>
              <a:rPr lang="de-DE" sz="1200" dirty="0"/>
              <a:t> </a:t>
            </a:r>
            <a:r>
              <a:rPr lang="de-DE" sz="1200" dirty="0" err="1"/>
              <a:t>and</a:t>
            </a:r>
            <a:r>
              <a:rPr lang="de-DE" sz="1200" dirty="0"/>
              <a:t> </a:t>
            </a:r>
            <a:r>
              <a:rPr lang="de-DE" sz="1200" dirty="0" err="1"/>
              <a:t>Detection</a:t>
            </a:r>
            <a:r>
              <a:rPr lang="de-DE" sz="1200" dirty="0"/>
              <a:t>. Taylor &amp; Francis Group. </a:t>
            </a:r>
            <a:r>
              <a:rPr lang="de-DE" sz="1200" dirty="0" err="1"/>
              <a:t>Boca</a:t>
            </a:r>
            <a:r>
              <a:rPr lang="de-DE" sz="1200" dirty="0"/>
              <a:t> </a:t>
            </a:r>
            <a:r>
              <a:rPr lang="de-DE" sz="1200" dirty="0" err="1"/>
              <a:t>Raton</a:t>
            </a:r>
            <a:r>
              <a:rPr lang="de-DE" sz="1200" dirty="0"/>
              <a:t> 2014, S. 23-46.</a:t>
            </a:r>
            <a:endParaRPr lang="en-US" sz="12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293449" y="6447632"/>
            <a:ext cx="4557102" cy="273844"/>
          </a:xfrm>
        </p:spPr>
        <p:txBody>
          <a:bodyPr/>
          <a:lstStyle/>
          <a:p>
            <a:r>
              <a:rPr lang="de-DE" dirty="0" smtClean="0"/>
              <a:t>Ann-Katrin Arning - Vergleich von Verfahren zur Anomalieerkennung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5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Grundlagen der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</a:rPr>
              <a:t>Cyber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 Security</a:t>
            </a:r>
            <a:b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4000" dirty="0" smtClean="0">
                <a:solidFill>
                  <a:schemeClr val="accent1">
                    <a:lumMod val="50000"/>
                  </a:schemeClr>
                </a:solidFill>
              </a:rPr>
              <a:t>Mustererkennung vs. Anomalieerkennung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33784" y="6402294"/>
            <a:ext cx="4481146" cy="273844"/>
          </a:xfrm>
        </p:spPr>
        <p:txBody>
          <a:bodyPr/>
          <a:lstStyle/>
          <a:p>
            <a:r>
              <a:rPr lang="de-DE" dirty="0" smtClean="0"/>
              <a:t>Ann-Katrin Arning - Vergleich von Verfahren zur Anomalieerkennung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8</a:t>
            </a:fld>
            <a:endParaRPr lang="en-US"/>
          </a:p>
        </p:txBody>
      </p:sp>
      <p:sp>
        <p:nvSpPr>
          <p:cNvPr id="7" name="Rechteck 6"/>
          <p:cNvSpPr/>
          <p:nvPr/>
        </p:nvSpPr>
        <p:spPr>
          <a:xfrm>
            <a:off x="628650" y="2650608"/>
            <a:ext cx="3543299" cy="27255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" name="Textfeld 7"/>
          <p:cNvSpPr txBox="1"/>
          <p:nvPr/>
        </p:nvSpPr>
        <p:spPr>
          <a:xfrm>
            <a:off x="961290" y="2508097"/>
            <a:ext cx="1603133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350" dirty="0"/>
              <a:t>Mustererkennung</a:t>
            </a:r>
            <a:endParaRPr lang="en-US" sz="1350" dirty="0"/>
          </a:p>
        </p:txBody>
      </p:sp>
      <p:sp>
        <p:nvSpPr>
          <p:cNvPr id="9" name="Rechteck 8"/>
          <p:cNvSpPr/>
          <p:nvPr/>
        </p:nvSpPr>
        <p:spPr>
          <a:xfrm>
            <a:off x="1666143" y="3045733"/>
            <a:ext cx="1019908" cy="169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0" name="Rechteck 9"/>
          <p:cNvSpPr/>
          <p:nvPr/>
        </p:nvSpPr>
        <p:spPr>
          <a:xfrm>
            <a:off x="2917581" y="3045733"/>
            <a:ext cx="1019908" cy="169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1" name="Rechteck 10"/>
          <p:cNvSpPr/>
          <p:nvPr/>
        </p:nvSpPr>
        <p:spPr>
          <a:xfrm>
            <a:off x="1666143" y="3460321"/>
            <a:ext cx="1019908" cy="1699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2" name="Rechteck 11"/>
          <p:cNvSpPr/>
          <p:nvPr/>
        </p:nvSpPr>
        <p:spPr>
          <a:xfrm>
            <a:off x="2917581" y="3460320"/>
            <a:ext cx="1019908" cy="1699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" name="Rechteck 12"/>
          <p:cNvSpPr/>
          <p:nvPr/>
        </p:nvSpPr>
        <p:spPr>
          <a:xfrm>
            <a:off x="1666143" y="3836329"/>
            <a:ext cx="2271346" cy="16998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5" name="Rechteck 14"/>
          <p:cNvSpPr/>
          <p:nvPr/>
        </p:nvSpPr>
        <p:spPr>
          <a:xfrm>
            <a:off x="4970584" y="2650606"/>
            <a:ext cx="3544766" cy="27255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6" name="Textfeld 15"/>
          <p:cNvSpPr txBox="1"/>
          <p:nvPr/>
        </p:nvSpPr>
        <p:spPr>
          <a:xfrm>
            <a:off x="5070230" y="2508097"/>
            <a:ext cx="1705708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350" dirty="0"/>
              <a:t>Anomalieerkennung</a:t>
            </a:r>
            <a:endParaRPr lang="en-US" sz="1350" dirty="0"/>
          </a:p>
        </p:txBody>
      </p:sp>
      <p:sp>
        <p:nvSpPr>
          <p:cNvPr id="17" name="Rechteck 16"/>
          <p:cNvSpPr/>
          <p:nvPr/>
        </p:nvSpPr>
        <p:spPr>
          <a:xfrm>
            <a:off x="6026760" y="3045733"/>
            <a:ext cx="1019908" cy="169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8" name="Rechteck 17"/>
          <p:cNvSpPr/>
          <p:nvPr/>
        </p:nvSpPr>
        <p:spPr>
          <a:xfrm>
            <a:off x="7278198" y="3045732"/>
            <a:ext cx="1019908" cy="169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9" name="Rechteck 18"/>
          <p:cNvSpPr/>
          <p:nvPr/>
        </p:nvSpPr>
        <p:spPr>
          <a:xfrm>
            <a:off x="6026759" y="3460320"/>
            <a:ext cx="2271345" cy="1699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1" name="Rechteck 20"/>
          <p:cNvSpPr/>
          <p:nvPr/>
        </p:nvSpPr>
        <p:spPr>
          <a:xfrm>
            <a:off x="6026760" y="3836329"/>
            <a:ext cx="1019908" cy="16998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2" name="Rechteck 21"/>
          <p:cNvSpPr/>
          <p:nvPr/>
        </p:nvSpPr>
        <p:spPr>
          <a:xfrm>
            <a:off x="7278197" y="3836329"/>
            <a:ext cx="1019908" cy="16998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3" name="Rechteck 22"/>
          <p:cNvSpPr/>
          <p:nvPr/>
        </p:nvSpPr>
        <p:spPr>
          <a:xfrm>
            <a:off x="1441934" y="1996743"/>
            <a:ext cx="1588481" cy="169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350" dirty="0"/>
              <a:t>hinterlegte Daten</a:t>
            </a:r>
            <a:endParaRPr lang="en-US" sz="1350" dirty="0"/>
          </a:p>
        </p:txBody>
      </p:sp>
      <p:sp>
        <p:nvSpPr>
          <p:cNvPr id="24" name="Rechteck 23"/>
          <p:cNvSpPr/>
          <p:nvPr/>
        </p:nvSpPr>
        <p:spPr>
          <a:xfrm>
            <a:off x="3257548" y="2000922"/>
            <a:ext cx="1894745" cy="1699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350" dirty="0"/>
              <a:t>wird als Angriff erkannt</a:t>
            </a:r>
            <a:endParaRPr lang="en-US" sz="1350" dirty="0"/>
          </a:p>
        </p:txBody>
      </p:sp>
      <p:sp>
        <p:nvSpPr>
          <p:cNvPr id="25" name="Rechteck 24"/>
          <p:cNvSpPr/>
          <p:nvPr/>
        </p:nvSpPr>
        <p:spPr>
          <a:xfrm>
            <a:off x="5379426" y="2002903"/>
            <a:ext cx="2271346" cy="16998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350" dirty="0"/>
              <a:t>wird NICHT als Angriff erkannt</a:t>
            </a:r>
            <a:endParaRPr lang="en-US" sz="1350" dirty="0"/>
          </a:p>
        </p:txBody>
      </p:sp>
      <p:sp>
        <p:nvSpPr>
          <p:cNvPr id="26" name="Textfeld 25"/>
          <p:cNvSpPr txBox="1"/>
          <p:nvPr/>
        </p:nvSpPr>
        <p:spPr>
          <a:xfrm>
            <a:off x="772257" y="2990932"/>
            <a:ext cx="79863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200" dirty="0"/>
              <a:t>hinterlegt</a:t>
            </a:r>
            <a:endParaRPr lang="en-US" sz="1200" dirty="0"/>
          </a:p>
        </p:txBody>
      </p:sp>
      <p:sp>
        <p:nvSpPr>
          <p:cNvPr id="27" name="Textfeld 26"/>
          <p:cNvSpPr txBox="1"/>
          <p:nvPr/>
        </p:nvSpPr>
        <p:spPr>
          <a:xfrm>
            <a:off x="5010882" y="3003766"/>
            <a:ext cx="79863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200" dirty="0"/>
              <a:t>hinterlegt</a:t>
            </a:r>
            <a:endParaRPr lang="en-US" sz="1200" dirty="0"/>
          </a:p>
        </p:txBody>
      </p:sp>
      <p:sp>
        <p:nvSpPr>
          <p:cNvPr id="28" name="Textfeld 27"/>
          <p:cNvSpPr txBox="1"/>
          <p:nvPr/>
        </p:nvSpPr>
        <p:spPr>
          <a:xfrm>
            <a:off x="772257" y="3505671"/>
            <a:ext cx="60959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200" dirty="0"/>
              <a:t>Input Daten</a:t>
            </a:r>
            <a:endParaRPr lang="en-US" sz="1200" dirty="0"/>
          </a:p>
        </p:txBody>
      </p:sp>
      <p:sp>
        <p:nvSpPr>
          <p:cNvPr id="29" name="Textfeld 28"/>
          <p:cNvSpPr txBox="1"/>
          <p:nvPr/>
        </p:nvSpPr>
        <p:spPr>
          <a:xfrm>
            <a:off x="5021869" y="3505671"/>
            <a:ext cx="69899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200" dirty="0"/>
              <a:t>Input Daten</a:t>
            </a:r>
            <a:endParaRPr lang="en-US" sz="1200" dirty="0"/>
          </a:p>
        </p:txBody>
      </p:sp>
      <p:sp>
        <p:nvSpPr>
          <p:cNvPr id="30" name="Textfeld 29"/>
          <p:cNvSpPr txBox="1"/>
          <p:nvPr/>
        </p:nvSpPr>
        <p:spPr>
          <a:xfrm>
            <a:off x="628650" y="4056185"/>
            <a:ext cx="3543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50000"/>
                  </a:schemeClr>
                </a:solidFill>
              </a:rPr>
              <a:t>+ </a:t>
            </a:r>
            <a:r>
              <a:rPr lang="de-DE" sz="1400" dirty="0"/>
              <a:t>zuverlässiges Erkennen bekannter Angriffe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628650" y="4417985"/>
            <a:ext cx="3543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50000"/>
                  </a:schemeClr>
                </a:solidFill>
              </a:rPr>
              <a:t>– </a:t>
            </a:r>
            <a:r>
              <a:rPr lang="de-DE" sz="1400" dirty="0"/>
              <a:t>neuartige Angriffe nicht erkennbar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070230" y="4075542"/>
            <a:ext cx="2976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50000"/>
                  </a:schemeClr>
                </a:solidFill>
              </a:rPr>
              <a:t>+ </a:t>
            </a:r>
            <a:r>
              <a:rPr lang="de-DE" sz="1400" dirty="0"/>
              <a:t>erkennt auch unbekannte Angriffe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5070230" y="4418937"/>
            <a:ext cx="3227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50000"/>
                  </a:schemeClr>
                </a:solidFill>
              </a:rPr>
              <a:t>– </a:t>
            </a:r>
            <a:r>
              <a:rPr lang="de-DE" sz="1400" dirty="0"/>
              <a:t>normales Verhalten muss bekannt sein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498597" y="5543950"/>
            <a:ext cx="8146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Vgl. </a:t>
            </a:r>
            <a:r>
              <a:rPr lang="en-US" sz="1200" dirty="0" smtClean="0"/>
              <a:t>Jonny </a:t>
            </a:r>
            <a:r>
              <a:rPr lang="en-US" sz="1200" dirty="0"/>
              <a:t>Milliken: </a:t>
            </a:r>
            <a:r>
              <a:rPr lang="en-US" sz="1200" b="1" dirty="0"/>
              <a:t>Introduction to Wireless Intrusion Detection Systems</a:t>
            </a:r>
            <a:r>
              <a:rPr lang="en-US" sz="1200" dirty="0"/>
              <a:t>. In: Al-</a:t>
            </a:r>
            <a:r>
              <a:rPr lang="en-US" sz="1200" dirty="0" err="1"/>
              <a:t>Sakib</a:t>
            </a:r>
            <a:r>
              <a:rPr lang="en-US" sz="1200" dirty="0"/>
              <a:t> K. </a:t>
            </a:r>
            <a:r>
              <a:rPr lang="en-US" sz="1200" dirty="0" err="1"/>
              <a:t>Pathan</a:t>
            </a:r>
            <a:r>
              <a:rPr lang="en-US" sz="1200" dirty="0"/>
              <a:t>: The State of the Art in Intrusion Prevention and Detection. Taylor &amp; Francis Group. Boca Raton 2014, S. </a:t>
            </a:r>
            <a:r>
              <a:rPr lang="en-US" sz="1200" dirty="0" smtClean="0"/>
              <a:t>335-360.</a:t>
            </a:r>
            <a:br>
              <a:rPr lang="en-US" sz="1200" dirty="0" smtClean="0"/>
            </a:br>
            <a:r>
              <a:rPr lang="en-US" sz="1200" dirty="0" smtClean="0"/>
              <a:t>Pedro </a:t>
            </a:r>
            <a:r>
              <a:rPr lang="en-US" sz="1200" dirty="0" err="1"/>
              <a:t>García</a:t>
            </a:r>
            <a:r>
              <a:rPr lang="en-US" sz="1200" dirty="0"/>
              <a:t>-Teodoro, Jesus E. </a:t>
            </a:r>
            <a:r>
              <a:rPr lang="en-US" sz="1200" dirty="0" err="1"/>
              <a:t>Díaz-Verdejo</a:t>
            </a:r>
            <a:r>
              <a:rPr lang="en-US" sz="1200" dirty="0"/>
              <a:t>, Gabriel </a:t>
            </a:r>
            <a:r>
              <a:rPr lang="en-US" sz="1200" dirty="0" err="1"/>
              <a:t>Maciá-Fernández</a:t>
            </a:r>
            <a:r>
              <a:rPr lang="en-US" sz="1200" dirty="0"/>
              <a:t>, </a:t>
            </a:r>
            <a:r>
              <a:rPr lang="en-US" sz="1200" dirty="0" err="1"/>
              <a:t>Erique</a:t>
            </a:r>
            <a:r>
              <a:rPr lang="en-US" sz="1200" dirty="0"/>
              <a:t> Vázquez: </a:t>
            </a:r>
            <a:r>
              <a:rPr lang="en-US" sz="1200" b="1" dirty="0"/>
              <a:t>Anomaly-based network intrusion detection: Techniques, systems and challenges</a:t>
            </a:r>
            <a:r>
              <a:rPr lang="en-US" sz="1200" dirty="0"/>
              <a:t>. In: Computers &amp; Science. </a:t>
            </a:r>
            <a:r>
              <a:rPr lang="en-US" sz="1200" dirty="0" err="1"/>
              <a:t>Nr</a:t>
            </a:r>
            <a:r>
              <a:rPr lang="en-US" sz="1200" dirty="0"/>
              <a:t>. 28, 2009, S. 18-28. </a:t>
            </a:r>
          </a:p>
        </p:txBody>
      </p:sp>
    </p:spTree>
    <p:extLst>
      <p:ext uri="{BB962C8B-B14F-4D97-AF65-F5344CB8AC3E}">
        <p14:creationId xmlns:p14="http://schemas.microsoft.com/office/powerpoint/2010/main" val="156632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Verfahren zur Anomalieerkennung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27.01.2017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358780" y="6401991"/>
            <a:ext cx="4579571" cy="273844"/>
          </a:xfrm>
        </p:spPr>
        <p:txBody>
          <a:bodyPr/>
          <a:lstStyle/>
          <a:p>
            <a:r>
              <a:rPr lang="de-DE" dirty="0" smtClean="0"/>
              <a:t>Ann-Katrin Arning - Vergleich von Verfahren zur Anomalieerkennung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274F-B1A1-43B4-9A0C-9A893B92DE39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Rechteck 6"/>
          <p:cNvSpPr/>
          <p:nvPr/>
        </p:nvSpPr>
        <p:spPr>
          <a:xfrm>
            <a:off x="728296" y="1767461"/>
            <a:ext cx="2187086" cy="20674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" name="Textfeld 7"/>
          <p:cNvSpPr txBox="1"/>
          <p:nvPr/>
        </p:nvSpPr>
        <p:spPr>
          <a:xfrm>
            <a:off x="789110" y="1644769"/>
            <a:ext cx="1418492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350" dirty="0"/>
              <a:t>Statistical-</a:t>
            </a:r>
            <a:r>
              <a:rPr lang="de-DE" sz="1350" dirty="0" err="1"/>
              <a:t>based</a:t>
            </a:r>
            <a:endParaRPr lang="en-US" sz="1350" dirty="0"/>
          </a:p>
        </p:txBody>
      </p:sp>
      <p:sp>
        <p:nvSpPr>
          <p:cNvPr id="14" name="Textfeld 13"/>
          <p:cNvSpPr txBox="1"/>
          <p:nvPr/>
        </p:nvSpPr>
        <p:spPr>
          <a:xfrm>
            <a:off x="789110" y="2067543"/>
            <a:ext cx="2073518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600" dirty="0"/>
              <a:t>‚[…]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activity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is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captured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/>
              <a:t>and</a:t>
            </a:r>
            <a:r>
              <a:rPr lang="de-DE" sz="1600" dirty="0"/>
              <a:t> a </a:t>
            </a:r>
            <a:r>
              <a:rPr lang="de-DE" sz="1600" dirty="0" err="1"/>
              <a:t>profile</a:t>
            </a:r>
            <a:r>
              <a:rPr lang="de-DE" sz="1600" dirty="0"/>
              <a:t> </a:t>
            </a:r>
            <a:r>
              <a:rPr lang="de-DE" sz="1600" dirty="0" err="1"/>
              <a:t>representing</a:t>
            </a:r>
            <a:r>
              <a:rPr lang="de-DE" sz="1600" dirty="0"/>
              <a:t> </a:t>
            </a:r>
            <a:r>
              <a:rPr lang="de-DE" sz="1600" dirty="0" err="1"/>
              <a:t>its</a:t>
            </a:r>
            <a:r>
              <a:rPr lang="de-DE" sz="1600" dirty="0"/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stochastic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behaviour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/>
              <a:t>is</a:t>
            </a:r>
            <a:r>
              <a:rPr lang="de-DE" sz="1600" dirty="0"/>
              <a:t> </a:t>
            </a:r>
            <a:r>
              <a:rPr lang="de-DE" sz="1600" dirty="0" err="1"/>
              <a:t>created</a:t>
            </a:r>
            <a:r>
              <a:rPr lang="de-DE" sz="1600" dirty="0"/>
              <a:t>. This </a:t>
            </a:r>
            <a:r>
              <a:rPr lang="de-DE" sz="1600" dirty="0" err="1"/>
              <a:t>profile</a:t>
            </a:r>
            <a:r>
              <a:rPr lang="de-DE" sz="1600" dirty="0"/>
              <a:t> </a:t>
            </a:r>
            <a:r>
              <a:rPr lang="de-DE" sz="1600" dirty="0" err="1"/>
              <a:t>is</a:t>
            </a:r>
            <a:r>
              <a:rPr lang="de-DE" sz="1600" dirty="0"/>
              <a:t> </a:t>
            </a:r>
            <a:r>
              <a:rPr lang="de-DE" sz="1600" dirty="0" err="1"/>
              <a:t>based</a:t>
            </a:r>
            <a:r>
              <a:rPr lang="de-DE" sz="1600" dirty="0"/>
              <a:t> on </a:t>
            </a:r>
            <a:r>
              <a:rPr lang="de-DE" sz="1600" dirty="0" err="1"/>
              <a:t>metrics</a:t>
            </a:r>
            <a:r>
              <a:rPr lang="de-DE" sz="1600" dirty="0"/>
              <a:t> […].‘</a:t>
            </a:r>
            <a:endParaRPr lang="en-US" sz="1600" dirty="0"/>
          </a:p>
        </p:txBody>
      </p:sp>
      <p:sp>
        <p:nvSpPr>
          <p:cNvPr id="25" name="Rechteck 24"/>
          <p:cNvSpPr/>
          <p:nvPr/>
        </p:nvSpPr>
        <p:spPr>
          <a:xfrm>
            <a:off x="3421673" y="1767461"/>
            <a:ext cx="2187086" cy="304681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6" name="Textfeld 25"/>
          <p:cNvSpPr txBox="1"/>
          <p:nvPr/>
        </p:nvSpPr>
        <p:spPr>
          <a:xfrm>
            <a:off x="3519121" y="1612924"/>
            <a:ext cx="1467093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350" dirty="0">
                <a:solidFill>
                  <a:schemeClr val="bg1">
                    <a:lumMod val="50000"/>
                  </a:schemeClr>
                </a:solidFill>
              </a:rPr>
              <a:t>Knowledge-</a:t>
            </a:r>
            <a:r>
              <a:rPr lang="de-DE" sz="1350" dirty="0" err="1">
                <a:solidFill>
                  <a:schemeClr val="bg1">
                    <a:lumMod val="50000"/>
                  </a:schemeClr>
                </a:solidFill>
              </a:rPr>
              <a:t>based</a:t>
            </a:r>
            <a:endParaRPr lang="en-US" sz="13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519122" y="2197527"/>
            <a:ext cx="2076449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‚The so-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called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expert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system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approach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is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one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most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widely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used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knowledge-based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IDS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schemes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. […] Expert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systems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are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intended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classify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the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audit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data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according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a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set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rules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.‘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6112853" y="1767461"/>
            <a:ext cx="2187086" cy="20674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9" name="Textfeld 28"/>
          <p:cNvSpPr txBox="1"/>
          <p:nvPr/>
        </p:nvSpPr>
        <p:spPr>
          <a:xfrm>
            <a:off x="6212500" y="1612924"/>
            <a:ext cx="1931132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350" dirty="0" err="1"/>
              <a:t>Machine</a:t>
            </a:r>
            <a:r>
              <a:rPr lang="de-DE" sz="1350" dirty="0"/>
              <a:t> </a:t>
            </a:r>
            <a:r>
              <a:rPr lang="de-DE" sz="1350" dirty="0" err="1"/>
              <a:t>learning-based</a:t>
            </a:r>
            <a:endParaRPr lang="en-US" sz="1350" dirty="0"/>
          </a:p>
        </p:txBody>
      </p:sp>
      <p:sp>
        <p:nvSpPr>
          <p:cNvPr id="30" name="Textfeld 29"/>
          <p:cNvSpPr txBox="1"/>
          <p:nvPr/>
        </p:nvSpPr>
        <p:spPr>
          <a:xfrm>
            <a:off x="6150953" y="2185174"/>
            <a:ext cx="211088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600" dirty="0"/>
              <a:t>‚[This </a:t>
            </a:r>
            <a:r>
              <a:rPr lang="de-DE" sz="1600" dirty="0" err="1"/>
              <a:t>technique</a:t>
            </a:r>
            <a:r>
              <a:rPr lang="de-DE" sz="1600" dirty="0"/>
              <a:t>] </a:t>
            </a:r>
            <a:r>
              <a:rPr lang="de-DE" sz="1600" dirty="0" err="1"/>
              <a:t>is</a:t>
            </a:r>
            <a:r>
              <a:rPr lang="de-DE" sz="1600" dirty="0"/>
              <a:t> </a:t>
            </a:r>
            <a:r>
              <a:rPr lang="de-DE" sz="1600" dirty="0" err="1"/>
              <a:t>focused</a:t>
            </a:r>
            <a:r>
              <a:rPr lang="de-DE" sz="1600" dirty="0"/>
              <a:t> on </a:t>
            </a:r>
            <a:r>
              <a:rPr lang="de-DE" sz="1600" dirty="0" err="1"/>
              <a:t>building</a:t>
            </a:r>
            <a:r>
              <a:rPr lang="de-DE" sz="1600" dirty="0"/>
              <a:t> a </a:t>
            </a:r>
            <a:r>
              <a:rPr lang="de-DE" sz="1600" dirty="0" err="1"/>
              <a:t>model</a:t>
            </a:r>
            <a:r>
              <a:rPr lang="de-DE" sz="1600" dirty="0"/>
              <a:t> </a:t>
            </a:r>
            <a:r>
              <a:rPr lang="de-DE" sz="1600" dirty="0" err="1"/>
              <a:t>that</a:t>
            </a:r>
            <a:r>
              <a:rPr lang="de-DE" sz="1600" dirty="0"/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improves</a:t>
            </a:r>
            <a:r>
              <a:rPr lang="de-DE" sz="1600" dirty="0"/>
              <a:t> </a:t>
            </a:r>
            <a:r>
              <a:rPr lang="de-DE" sz="1600" dirty="0" err="1"/>
              <a:t>its</a:t>
            </a:r>
            <a:r>
              <a:rPr lang="de-DE" sz="1600" dirty="0"/>
              <a:t> </a:t>
            </a:r>
            <a:r>
              <a:rPr lang="de-DE" sz="1600" dirty="0" err="1"/>
              <a:t>performance</a:t>
            </a:r>
            <a:r>
              <a:rPr lang="de-DE" sz="1600" dirty="0"/>
              <a:t> on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basis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of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previous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</a:rPr>
              <a:t>results</a:t>
            </a:r>
            <a:r>
              <a:rPr lang="de-DE" sz="1600" dirty="0"/>
              <a:t>.‘</a:t>
            </a:r>
            <a:endParaRPr lang="en-US" sz="1600" dirty="0"/>
          </a:p>
        </p:txBody>
      </p:sp>
      <p:sp>
        <p:nvSpPr>
          <p:cNvPr id="31" name="Textfeld 30"/>
          <p:cNvSpPr txBox="1"/>
          <p:nvPr/>
        </p:nvSpPr>
        <p:spPr>
          <a:xfrm>
            <a:off x="575162" y="5909721"/>
            <a:ext cx="8146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direkte Zitate aus </a:t>
            </a:r>
            <a:r>
              <a:rPr lang="en-US" sz="1200" dirty="0"/>
              <a:t>Pedro </a:t>
            </a:r>
            <a:r>
              <a:rPr lang="en-US" sz="1200" dirty="0" err="1"/>
              <a:t>García</a:t>
            </a:r>
            <a:r>
              <a:rPr lang="en-US" sz="1200" dirty="0"/>
              <a:t>-Teodoro, Jesus E. </a:t>
            </a:r>
            <a:r>
              <a:rPr lang="en-US" sz="1200" dirty="0" err="1"/>
              <a:t>Díaz-Verdejo</a:t>
            </a:r>
            <a:r>
              <a:rPr lang="en-US" sz="1200" dirty="0"/>
              <a:t>, Gabriel </a:t>
            </a:r>
            <a:r>
              <a:rPr lang="en-US" sz="1200" dirty="0" err="1"/>
              <a:t>Maciá-Fernández</a:t>
            </a:r>
            <a:r>
              <a:rPr lang="en-US" sz="1200" dirty="0"/>
              <a:t>, </a:t>
            </a:r>
            <a:r>
              <a:rPr lang="en-US" sz="1200" dirty="0" err="1"/>
              <a:t>Erique</a:t>
            </a:r>
            <a:r>
              <a:rPr lang="en-US" sz="1200" dirty="0"/>
              <a:t> Vázquez: </a:t>
            </a:r>
            <a:r>
              <a:rPr lang="en-US" sz="1200" b="1" dirty="0"/>
              <a:t>Anomaly-based network intrusion detection: Techniques, systems and challenges</a:t>
            </a:r>
            <a:r>
              <a:rPr lang="en-US" sz="1200" dirty="0"/>
              <a:t>. In: Computers &amp; Science. </a:t>
            </a:r>
            <a:r>
              <a:rPr lang="en-US" sz="1200" dirty="0" err="1"/>
              <a:t>Nr</a:t>
            </a:r>
            <a:r>
              <a:rPr lang="en-US" sz="1200" dirty="0"/>
              <a:t>. 28, 2009, S. 18-28. 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728295" y="3957604"/>
            <a:ext cx="26801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600" dirty="0"/>
              <a:t>Analyse von </a:t>
            </a:r>
            <a:r>
              <a:rPr lang="de-DE" sz="1600" dirty="0" err="1"/>
              <a:t>NetFlow</a:t>
            </a:r>
            <a:r>
              <a:rPr lang="de-DE" sz="1600" dirty="0"/>
              <a:t>-Daten </a:t>
            </a:r>
            <a:r>
              <a:rPr lang="de-DE" sz="1600" dirty="0" smtClean="0"/>
              <a:t>innerhalb </a:t>
            </a:r>
            <a:r>
              <a:rPr lang="de-DE" sz="1600" dirty="0"/>
              <a:t>von ISPs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600" dirty="0" err="1"/>
              <a:t>Trusted</a:t>
            </a:r>
            <a:r>
              <a:rPr lang="de-DE" sz="1600" dirty="0"/>
              <a:t> Computing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600" dirty="0"/>
              <a:t>Inter-AS Routing Anomalien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600" b="1" dirty="0">
                <a:solidFill>
                  <a:schemeClr val="accent1">
                    <a:lumMod val="50000"/>
                  </a:schemeClr>
                </a:solidFill>
              </a:rPr>
              <a:t>Analyse von Dateizugriffen</a:t>
            </a:r>
            <a:endParaRPr lang="en-US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112852" y="3957604"/>
            <a:ext cx="27065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600" b="1" dirty="0">
                <a:solidFill>
                  <a:schemeClr val="accent1">
                    <a:lumMod val="50000"/>
                  </a:schemeClr>
                </a:solidFill>
              </a:rPr>
              <a:t>Analyse von Log-Dateien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600" dirty="0" err="1"/>
              <a:t>Complex</a:t>
            </a:r>
            <a:r>
              <a:rPr lang="de-DE" sz="1600" dirty="0"/>
              <a:t> Event Processing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600" dirty="0"/>
              <a:t>Content </a:t>
            </a:r>
            <a:r>
              <a:rPr lang="de-DE" sz="1600" dirty="0" err="1"/>
              <a:t>Anomaly</a:t>
            </a:r>
            <a:r>
              <a:rPr lang="de-DE" sz="1600" dirty="0"/>
              <a:t> </a:t>
            </a:r>
            <a:r>
              <a:rPr lang="de-DE" sz="1600" dirty="0" err="1"/>
              <a:t>Detection</a:t>
            </a:r>
            <a:r>
              <a:rPr lang="de-DE" sz="1600" dirty="0"/>
              <a:t> </a:t>
            </a:r>
          </a:p>
          <a:p>
            <a:r>
              <a:rPr lang="de-DE" sz="1600" dirty="0"/>
              <a:t>     </a:t>
            </a:r>
            <a:r>
              <a:rPr lang="de-DE" sz="1600" dirty="0" smtClean="0"/>
              <a:t>über </a:t>
            </a:r>
            <a:r>
              <a:rPr lang="de-DE" sz="1600" dirty="0"/>
              <a:t>mehrere Server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600" dirty="0"/>
              <a:t>Software </a:t>
            </a:r>
            <a:r>
              <a:rPr lang="de-DE" sz="1600" dirty="0" err="1"/>
              <a:t>Defined</a:t>
            </a:r>
            <a:r>
              <a:rPr lang="de-DE" sz="1600" dirty="0"/>
              <a:t> Networking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7108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1225</Words>
  <Application>Microsoft Office PowerPoint</Application>
  <PresentationFormat>Bildschirmpräsentation (4:3)</PresentationFormat>
  <Paragraphs>267</Paragraphs>
  <Slides>17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Monitoring von Cyber Attacken  Vergleich von Verfahren zur Anomalieerkennung</vt:lpstr>
      <vt:lpstr>Gliederung</vt:lpstr>
      <vt:lpstr>Einleitung  Motivation und Ziel des Hauptseminars (1)</vt:lpstr>
      <vt:lpstr>Einleitung Motivation und Ziel des Hauptseminars (2)</vt:lpstr>
      <vt:lpstr>Einleitung - Methodik</vt:lpstr>
      <vt:lpstr>Grundlagen der Cyber Security Monitoring von Cyber Attacken (1)</vt:lpstr>
      <vt:lpstr>Grundlagen der Cyber Security Monitoring von Cyber Attacken (2)</vt:lpstr>
      <vt:lpstr>Grundlagen der Cyber Security Mustererkennung vs. Anomalieerkennung</vt:lpstr>
      <vt:lpstr>Verfahren zur Anomalieerkennung</vt:lpstr>
      <vt:lpstr>Statistical-based Analyse von Dateizugriffen (1)</vt:lpstr>
      <vt:lpstr>Statistical-based Analyse von Dateizugriffen (2)</vt:lpstr>
      <vt:lpstr>Machine learning-based Analyse von Log-Dateien (1)</vt:lpstr>
      <vt:lpstr>Machine learning-based Analyse von Log-Dateien (2)</vt:lpstr>
      <vt:lpstr>Vergleich (1)</vt:lpstr>
      <vt:lpstr>Vergleich (2)</vt:lpstr>
      <vt:lpstr>Zusammenfassung</vt:lpstr>
      <vt:lpstr>Danke für Ihre Aufmerksamkeit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von Cyber Attacken Vergleich von Verfahren zur Anomalieerkennung</dc:title>
  <dc:creator>Ann-Katrin Arning</dc:creator>
  <cp:lastModifiedBy>Ann-Katrin Arning</cp:lastModifiedBy>
  <cp:revision>185</cp:revision>
  <dcterms:created xsi:type="dcterms:W3CDTF">2017-01-21T14:47:29Z</dcterms:created>
  <dcterms:modified xsi:type="dcterms:W3CDTF">2017-01-24T12:06:53Z</dcterms:modified>
</cp:coreProperties>
</file>